
<file path=[Content_Types].xml><?xml version="1.0" encoding="utf-8"?>
<Types xmlns="http://schemas.openxmlformats.org/package/2006/content-types">
  <Default Extension="png" ContentType="image/png"/>
  <Default Extension="jpeg" ContentType="image/jpeg"/>
  <Default Extension="JPG" ContentType="image/.jp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fonts/font1.fntdata" ContentType="application/x-fontdata"/>
  <Override PartName="/ppt/fonts/font2.fntdata" ContentType="application/x-fontdata"/>
  <Override PartName="/ppt/fonts/font3.fntdata" ContentType="application/x-fontdata"/>
  <Override PartName="/ppt/fonts/font4.fntdata" ContentType="application/x-fontdata"/>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Masters/slideMaster10.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Masters/slideMaster7.xml" ContentType="application/vnd.openxmlformats-officedocument.presentationml.slideMaster+xml"/>
  <Override PartName="/ppt/slideMasters/slideMaster8.xml" ContentType="application/vnd.openxmlformats-officedocument.presentationml.slideMaster+xml"/>
  <Override PartName="/ppt/slideMasters/slideMaster9.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10.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theme/theme5.xml" ContentType="application/vnd.openxmlformats-officedocument.theme+xml"/>
  <Override PartName="/ppt/theme/theme6.xml" ContentType="application/vnd.openxmlformats-officedocument.theme+xml"/>
  <Override PartName="/ppt/theme/theme7.xml" ContentType="application/vnd.openxmlformats-officedocument.theme+xml"/>
  <Override PartName="/ppt/theme/theme8.xml" ContentType="application/vnd.openxmlformats-officedocument.theme+xml"/>
  <Override PartName="/ppt/theme/theme9.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48" r:id="rId1"/>
    <p:sldMasterId id="2147483650" r:id="rId3"/>
    <p:sldMasterId id="2147483652" r:id="rId4"/>
    <p:sldMasterId id="2147483654" r:id="rId5"/>
    <p:sldMasterId id="2147483656" r:id="rId6"/>
    <p:sldMasterId id="2147483658" r:id="rId7"/>
    <p:sldMasterId id="2147483660" r:id="rId8"/>
    <p:sldMasterId id="2147483662" r:id="rId9"/>
    <p:sldMasterId id="2147483664" r:id="rId10"/>
    <p:sldMasterId id="2147483666" r:id="rId11"/>
  </p:sldMasterIdLst>
  <p:sldIdLst>
    <p:sldId id="256" r:id="rId12"/>
    <p:sldId id="259" r:id="rId13"/>
    <p:sldId id="276" r:id="rId14"/>
    <p:sldId id="275" r:id="rId15"/>
    <p:sldId id="277" r:id="rId16"/>
    <p:sldId id="279" r:id="rId17"/>
    <p:sldId id="280" r:id="rId18"/>
    <p:sldId id="291" r:id="rId19"/>
    <p:sldId id="282" r:id="rId20"/>
    <p:sldId id="288" r:id="rId21"/>
    <p:sldId id="290" r:id="rId22"/>
    <p:sldId id="292" r:id="rId23"/>
    <p:sldId id="274" r:id="rId24"/>
  </p:sldIdLst>
  <p:sldSz cx="12192000" cy="6858000"/>
  <p:notesSz cx="6858000" cy="9144000"/>
  <p:embeddedFontLst>
    <p:embeddedFont>
      <p:font typeface="Source Han Sans CN Bold" panose="020B0800000000000000" charset="-122"/>
      <p:bold r:id="rId28"/>
    </p:embeddedFont>
    <p:embeddedFont>
      <p:font typeface="Source Han Sans" panose="020B0500000000000000" charset="-122"/>
      <p:regular r:id="rId29"/>
    </p:embeddedFont>
    <p:embeddedFont>
      <p:font typeface="微软雅黑" panose="020B0503020204020204" charset="-122"/>
      <p:regular r:id="rId30"/>
    </p:embeddedFont>
    <p:embeddedFont>
      <p:font typeface="等线" panose="02010600030101010101" charset="-122"/>
      <p:regular r:id="rId31"/>
    </p:embeddedFont>
  </p:embeddedFontLst>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Master" Target="slideMasters/slideMaster8.xml"/><Relationship Id="rId8" Type="http://schemas.openxmlformats.org/officeDocument/2006/relationships/slideMaster" Target="slideMasters/slideMaster7.xml"/><Relationship Id="rId7" Type="http://schemas.openxmlformats.org/officeDocument/2006/relationships/slideMaster" Target="slideMasters/slideMaster6.xml"/><Relationship Id="rId6" Type="http://schemas.openxmlformats.org/officeDocument/2006/relationships/slideMaster" Target="slideMasters/slideMaster5.xml"/><Relationship Id="rId5" Type="http://schemas.openxmlformats.org/officeDocument/2006/relationships/slideMaster" Target="slideMasters/slideMaster4.xml"/><Relationship Id="rId4" Type="http://schemas.openxmlformats.org/officeDocument/2006/relationships/slideMaster" Target="slideMasters/slideMaster3.xml"/><Relationship Id="rId31" Type="http://schemas.openxmlformats.org/officeDocument/2006/relationships/font" Target="fonts/font4.fntdata"/><Relationship Id="rId30" Type="http://schemas.openxmlformats.org/officeDocument/2006/relationships/font" Target="fonts/font3.fntdata"/><Relationship Id="rId3" Type="http://schemas.openxmlformats.org/officeDocument/2006/relationships/slideMaster" Target="slideMasters/slideMaster2.xml"/><Relationship Id="rId29" Type="http://schemas.openxmlformats.org/officeDocument/2006/relationships/font" Target="fonts/font2.fntdata"/><Relationship Id="rId28" Type="http://schemas.openxmlformats.org/officeDocument/2006/relationships/font" Target="fonts/font1.fntdata"/><Relationship Id="rId27" Type="http://schemas.openxmlformats.org/officeDocument/2006/relationships/tableStyles" Target="tableStyles.xml"/><Relationship Id="rId26" Type="http://schemas.openxmlformats.org/officeDocument/2006/relationships/viewProps" Target="viewProps.xml"/><Relationship Id="rId25" Type="http://schemas.openxmlformats.org/officeDocument/2006/relationships/presProps" Target="presProps.xml"/><Relationship Id="rId24" Type="http://schemas.openxmlformats.org/officeDocument/2006/relationships/slide" Target="slides/slide13.xml"/><Relationship Id="rId23" Type="http://schemas.openxmlformats.org/officeDocument/2006/relationships/slide" Target="slides/slide12.xml"/><Relationship Id="rId22" Type="http://schemas.openxmlformats.org/officeDocument/2006/relationships/slide" Target="slides/slide11.xml"/><Relationship Id="rId21" Type="http://schemas.openxmlformats.org/officeDocument/2006/relationships/slide" Target="slides/slide10.xml"/><Relationship Id="rId20" Type="http://schemas.openxmlformats.org/officeDocument/2006/relationships/slide" Target="slides/slide9.xml"/><Relationship Id="rId2" Type="http://schemas.openxmlformats.org/officeDocument/2006/relationships/theme" Target="theme/theme1.xml"/><Relationship Id="rId19" Type="http://schemas.openxmlformats.org/officeDocument/2006/relationships/slide" Target="slides/slide8.xml"/><Relationship Id="rId18" Type="http://schemas.openxmlformats.org/officeDocument/2006/relationships/slide" Target="slides/slide7.xml"/><Relationship Id="rId17" Type="http://schemas.openxmlformats.org/officeDocument/2006/relationships/slide" Target="slides/slide6.xml"/><Relationship Id="rId16" Type="http://schemas.openxmlformats.org/officeDocument/2006/relationships/slide" Target="slides/slide5.xml"/><Relationship Id="rId15" Type="http://schemas.openxmlformats.org/officeDocument/2006/relationships/slide" Target="slides/slide4.xml"/><Relationship Id="rId14" Type="http://schemas.openxmlformats.org/officeDocument/2006/relationships/slide" Target="slides/slide3.xml"/><Relationship Id="rId13" Type="http://schemas.openxmlformats.org/officeDocument/2006/relationships/slide" Target="slides/slide2.xml"/><Relationship Id="rId12" Type="http://schemas.openxmlformats.org/officeDocument/2006/relationships/slide" Target="slides/slide1.xml"/><Relationship Id="rId11" Type="http://schemas.openxmlformats.org/officeDocument/2006/relationships/slideMaster" Target="slideMasters/slideMaster10.xml"/><Relationship Id="rId10" Type="http://schemas.openxmlformats.org/officeDocument/2006/relationships/slideMaster" Target="slideMasters/slideMaster9.xml"/><Relationship Id="rId1" Type="http://schemas.openxmlformats.org/officeDocument/2006/relationships/slideMaster" Target="slideMasters/slideMaster1.xml"/></Relationships>
</file>

<file path=ppt/media/>
</file>

<file path=ppt/media/image1.png>
</file>

<file path=ppt/media/image10.png>
</file>

<file path=ppt/media/image11.png>
</file>

<file path=ppt/media/image12.png>
</file>

<file path=ppt/media/image13.png>
</file>

<file path=ppt/media/image14.png>
</file>

<file path=ppt/media/image15.png>
</file>

<file path=ppt/media/image2.png>
</file>

<file path=ppt/media/image3.jpe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slideLayout1.xml><?xml version="1.0" encoding="utf-8"?>
<p:sldLayout xmlns:a="http://schemas.openxmlformats.org/drawingml/2006/main" xmlns:r="http://schemas.openxmlformats.org/officeDocument/2006/relationships" xmlns:p="http://schemas.openxmlformats.org/presentationml/2006/main">
  <p:cSld>
    <p:spTree>
      <p:nvGrpSpPr>
        <p:cNvPr id="1" name=""/>
        <p:cNvGrpSpPr/>
        <p:nvPr/>
      </p:nvGrpSpPr>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cSld>
    <p:spTree>
      <p:nvGrpSpPr>
        <p:cNvPr id="1" name=""/>
        <p:cNvGrpSpPr/>
        <p:nvPr/>
      </p:nvGrpSpPr>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cSld>
    <p:spTree>
      <p:nvGrpSpPr>
        <p:cNvPr id="1" name=""/>
        <p:cNvGrpSpPr/>
        <p:nvPr/>
      </p:nvGrpSpPr>
      <p:grpSpPr/>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cSld>
    <p:spTree>
      <p:nvGrpSpPr>
        <p:cNvPr id="1" name=""/>
        <p:cNvGrpSpPr/>
        <p:nvPr/>
      </p:nvGrpSpPr>
      <p:grpSpPr/>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cSld>
    <p:spTree>
      <p:nvGrpSpPr>
        <p:cNvPr id="1" name=""/>
        <p:cNvGrpSpPr/>
        <p:nvPr/>
      </p:nvGrpSpPr>
      <p:grpSpPr/>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cSld>
    <p:spTree>
      <p:nvGrpSpPr>
        <p:cNvPr id="1" name=""/>
        <p:cNvGrpSpPr/>
        <p:nvPr/>
      </p:nvGrpSpPr>
      <p:grpSpPr/>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cSld>
    <p:spTree>
      <p:nvGrpSpPr>
        <p:cNvPr id="1" name=""/>
        <p:cNvGrpSpPr/>
        <p:nvPr/>
      </p:nvGrpSpPr>
      <p:grpSpPr/>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cSld>
    <p:spTree>
      <p:nvGrpSpPr>
        <p:cNvPr id="1" name=""/>
        <p:cNvGrpSpPr/>
        <p:nvPr/>
      </p:nvGrpSpPr>
      <p:grpSpPr/>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cSld>
    <p:spTree>
      <p:nvGrpSpPr>
        <p:cNvPr id="1" name=""/>
        <p:cNvGrpSpPr/>
        <p:nvPr/>
      </p:nvGrpSpPr>
      <p:grpSpPr/>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cSld>
    <p:spTree>
      <p:nvGrpSpPr>
        <p:cNvPr id="1" name=""/>
        <p:cNvGrpSpPr/>
        <p:nvPr/>
      </p:nvGrpSpPr>
      <p:grpSpPr/>
    </p:spTree>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_rels/slideMaster10.xml.rels><?xml version="1.0" encoding="UTF-8" standalone="yes"?>
<Relationships xmlns="http://schemas.openxmlformats.org/package/2006/relationships"><Relationship Id="rId2" Type="http://schemas.openxmlformats.org/officeDocument/2006/relationships/theme" Target="../theme/theme10.xml"/><Relationship Id="rId1" Type="http://schemas.openxmlformats.org/officeDocument/2006/relationships/slideLayout" Target="../slideLayouts/slideLayout10.xml"/></Relationships>
</file>

<file path=ppt/slideMasters/_rels/slideMaster2.xml.rels><?xml version="1.0" encoding="UTF-8" standalone="yes"?>
<Relationships xmlns="http://schemas.openxmlformats.org/package/2006/relationships"><Relationship Id="rId2" Type="http://schemas.openxmlformats.org/officeDocument/2006/relationships/theme" Target="../theme/theme2.xml"/><Relationship Id="rId1" Type="http://schemas.openxmlformats.org/officeDocument/2006/relationships/slideLayout" Target="../slideLayouts/slideLayout2.xml"/></Relationships>
</file>

<file path=ppt/slideMasters/_rels/slideMaster3.xml.rels><?xml version="1.0" encoding="UTF-8" standalone="yes"?>
<Relationships xmlns="http://schemas.openxmlformats.org/package/2006/relationships"><Relationship Id="rId2" Type="http://schemas.openxmlformats.org/officeDocument/2006/relationships/theme" Target="../theme/theme3.xml"/><Relationship Id="rId1" Type="http://schemas.openxmlformats.org/officeDocument/2006/relationships/slideLayout" Target="../slideLayouts/slideLayout3.xml"/></Relationships>
</file>

<file path=ppt/slideMasters/_rels/slideMaster4.xml.rels><?xml version="1.0" encoding="UTF-8" standalone="yes"?>
<Relationships xmlns="http://schemas.openxmlformats.org/package/2006/relationships"><Relationship Id="rId2" Type="http://schemas.openxmlformats.org/officeDocument/2006/relationships/theme" Target="../theme/theme4.xml"/><Relationship Id="rId1" Type="http://schemas.openxmlformats.org/officeDocument/2006/relationships/slideLayout" Target="../slideLayouts/slideLayout4.xml"/></Relationships>
</file>

<file path=ppt/slideMasters/_rels/slideMaster5.xml.rels><?xml version="1.0" encoding="UTF-8" standalone="yes"?>
<Relationships xmlns="http://schemas.openxmlformats.org/package/2006/relationships"><Relationship Id="rId2" Type="http://schemas.openxmlformats.org/officeDocument/2006/relationships/theme" Target="../theme/theme5.xml"/><Relationship Id="rId1" Type="http://schemas.openxmlformats.org/officeDocument/2006/relationships/slideLayout" Target="../slideLayouts/slideLayout5.xml"/></Relationships>
</file>

<file path=ppt/slideMasters/_rels/slideMaster6.xml.rels><?xml version="1.0" encoding="UTF-8" standalone="yes"?>
<Relationships xmlns="http://schemas.openxmlformats.org/package/2006/relationships"><Relationship Id="rId2" Type="http://schemas.openxmlformats.org/officeDocument/2006/relationships/theme" Target="../theme/theme6.xml"/><Relationship Id="rId1" Type="http://schemas.openxmlformats.org/officeDocument/2006/relationships/slideLayout" Target="../slideLayouts/slideLayout6.xml"/></Relationships>
</file>

<file path=ppt/slideMasters/_rels/slideMaster7.xml.rels><?xml version="1.0" encoding="UTF-8" standalone="yes"?>
<Relationships xmlns="http://schemas.openxmlformats.org/package/2006/relationships"><Relationship Id="rId2" Type="http://schemas.openxmlformats.org/officeDocument/2006/relationships/theme" Target="../theme/theme7.xml"/><Relationship Id="rId1" Type="http://schemas.openxmlformats.org/officeDocument/2006/relationships/slideLayout" Target="../slideLayouts/slideLayout7.xml"/></Relationships>
</file>

<file path=ppt/slideMasters/_rels/slideMaster8.xml.rels><?xml version="1.0" encoding="UTF-8" standalone="yes"?>
<Relationships xmlns="http://schemas.openxmlformats.org/package/2006/relationships"><Relationship Id="rId2" Type="http://schemas.openxmlformats.org/officeDocument/2006/relationships/theme" Target="../theme/theme8.xml"/><Relationship Id="rId1" Type="http://schemas.openxmlformats.org/officeDocument/2006/relationships/slideLayout" Target="../slideLayouts/slideLayout8.xml"/></Relationships>
</file>

<file path=ppt/slideMasters/_rels/slideMaster9.xml.rels><?xml version="1.0" encoding="UTF-8" standalone="yes"?>
<Relationships xmlns="http://schemas.openxmlformats.org/package/2006/relationships"><Relationship Id="rId2" Type="http://schemas.openxmlformats.org/officeDocument/2006/relationships/theme" Target="../theme/theme9.xml"/><Relationship Id="rId1"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p:spTree>
  </p:cSld>
  <p:clrMap bg1="lt1" tx1="dk1" bg2="lt2" tx2="dk2" accent1="accent1" accent2="accent2" accent3="accent3" accent4="accent4" accent5="accent5" accent6="accent6" hlink="hlink" folHlink="folHlink"/>
  <p:sldLayoutIdLst>
    <p:sldLayoutId id="2147483649" r:id="rId1"/>
  </p:sldLayoutIdLst>
  <p:txStyles>
    <p:titleStyle/>
    <p:bodyStyle/>
    <p:otherStyle/>
  </p:txStyles>
</p:sldMaster>
</file>

<file path=ppt/slideMasters/slideMaster10.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p:spTree>
  </p:cSld>
  <p:clrMap bg1="lt1" tx1="dk1" bg2="lt2" tx2="dk2" accent1="accent1" accent2="accent2" accent3="accent3" accent4="accent4" accent5="accent5" accent6="accent6" hlink="hlink" folHlink="folHlink"/>
  <p:sldLayoutIdLst>
    <p:sldLayoutId id="2147483667" r:id="rId1"/>
  </p:sldLayoutIdLst>
  <p:txStyles>
    <p:titleStyle/>
    <p:bodyStyle/>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p:spTree>
  </p:cSld>
  <p:clrMap bg1="lt1" tx1="dk1" bg2="lt2" tx2="dk2" accent1="accent1" accent2="accent2" accent3="accent3" accent4="accent4" accent5="accent5" accent6="accent6" hlink="hlink" folHlink="folHlink"/>
  <p:sldLayoutIdLst>
    <p:sldLayoutId id="2147483651" r:id="rId1"/>
  </p:sldLayoutIdLst>
  <p:txStyles>
    <p:titleStyle/>
    <p:bodyStyle/>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p:spTree>
  </p:cSld>
  <p:clrMap bg1="lt1" tx1="dk1" bg2="lt2" tx2="dk2" accent1="accent1" accent2="accent2" accent3="accent3" accent4="accent4" accent5="accent5" accent6="accent6" hlink="hlink" folHlink="folHlink"/>
  <p:sldLayoutIdLst>
    <p:sldLayoutId id="2147483653" r:id="rId1"/>
  </p:sldLayoutIdLst>
  <p:txStyles>
    <p:titleStyle/>
    <p:bodyStyle/>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p:spTree>
  </p:cSld>
  <p:clrMap bg1="lt1" tx1="dk1" bg2="lt2" tx2="dk2" accent1="accent1" accent2="accent2" accent3="accent3" accent4="accent4" accent5="accent5" accent6="accent6" hlink="hlink" folHlink="folHlink"/>
  <p:sldLayoutIdLst>
    <p:sldLayoutId id="2147483655" r:id="rId1"/>
  </p:sldLayoutIdLst>
  <p:txStyles>
    <p:titleStyle/>
    <p:bodyStyle/>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p:spTree>
  </p:cSld>
  <p:clrMap bg1="lt1" tx1="dk1" bg2="lt2" tx2="dk2" accent1="accent1" accent2="accent2" accent3="accent3" accent4="accent4" accent5="accent5" accent6="accent6" hlink="hlink" folHlink="folHlink"/>
  <p:sldLayoutIdLst>
    <p:sldLayoutId id="2147483657" r:id="rId1"/>
  </p:sldLayoutIdLst>
  <p:txStyles>
    <p:titleStyle/>
    <p:bodyStyle/>
    <p:otherStyle/>
  </p:txStyles>
</p:sldMaster>
</file>

<file path=ppt/slideMasters/slideMaster6.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p:spTree>
  </p:cSld>
  <p:clrMap bg1="lt1" tx1="dk1" bg2="lt2" tx2="dk2" accent1="accent1" accent2="accent2" accent3="accent3" accent4="accent4" accent5="accent5" accent6="accent6" hlink="hlink" folHlink="folHlink"/>
  <p:sldLayoutIdLst>
    <p:sldLayoutId id="2147483659" r:id="rId1"/>
  </p:sldLayoutIdLst>
  <p:txStyles>
    <p:titleStyle/>
    <p:bodyStyle/>
    <p:otherStyle/>
  </p:txStyles>
</p:sldMaster>
</file>

<file path=ppt/slideMasters/slideMaster7.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p:spTree>
  </p:cSld>
  <p:clrMap bg1="lt1" tx1="dk1" bg2="lt2" tx2="dk2" accent1="accent1" accent2="accent2" accent3="accent3" accent4="accent4" accent5="accent5" accent6="accent6" hlink="hlink" folHlink="folHlink"/>
  <p:sldLayoutIdLst>
    <p:sldLayoutId id="2147483661" r:id="rId1"/>
  </p:sldLayoutIdLst>
  <p:txStyles>
    <p:titleStyle/>
    <p:bodyStyle/>
    <p:otherStyle/>
  </p:txStyles>
</p:sldMaster>
</file>

<file path=ppt/slideMasters/slideMaster8.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p:spTree>
  </p:cSld>
  <p:clrMap bg1="lt1" tx1="dk1" bg2="lt2" tx2="dk2" accent1="accent1" accent2="accent2" accent3="accent3" accent4="accent4" accent5="accent5" accent6="accent6" hlink="hlink" folHlink="folHlink"/>
  <p:sldLayoutIdLst>
    <p:sldLayoutId id="2147483663" r:id="rId1"/>
  </p:sldLayoutIdLst>
  <p:txStyles>
    <p:titleStyle/>
    <p:bodyStyle/>
    <p:otherStyle/>
  </p:txStyles>
</p:sldMaster>
</file>

<file path=ppt/slideMasters/slideMaster9.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p:spTree>
  </p:cSld>
  <p:clrMap bg1="lt1" tx1="dk1" bg2="lt2" tx2="dk2" accent1="accent1" accent2="accent2" accent3="accent3" accent4="accent4" accent5="accent5" accent6="accent6" hlink="hlink" folHlink="folHlink"/>
  <p:sldLayoutIdLst>
    <p:sldLayoutId id="2147483665" r:id="rId1"/>
  </p:sldLayoutIdLst>
  <p:txStyles>
    <p:titleStyle/>
    <p:bodyStyle/>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2.png"/><Relationship Id="rId1" Type="http://schemas.openxmlformats.org/officeDocument/2006/relationships/image" Target="../media/image1.png"/></Relationships>
</file>

<file path=ppt/slides/_rels/slide10.xml.rels><?xml version="1.0" encoding="UTF-8" standalone="yes"?>
<Relationships xmlns="http://schemas.openxmlformats.org/package/2006/relationships"><Relationship Id="rId2" Type="http://schemas.openxmlformats.org/officeDocument/2006/relationships/slideLayout" Target="../slideLayouts/slideLayout8.xml"/><Relationship Id="rId1" Type="http://schemas.openxmlformats.org/officeDocument/2006/relationships/image" Target="../media/image12.png"/></Relationships>
</file>

<file path=ppt/slides/_rels/slide11.xml.rels><?xml version="1.0" encoding="UTF-8" standalone="yes"?>
<Relationships xmlns="http://schemas.openxmlformats.org/package/2006/relationships"><Relationship Id="rId2" Type="http://schemas.openxmlformats.org/officeDocument/2006/relationships/slideLayout" Target="../slideLayouts/slideLayout9.xml"/><Relationship Id="rId1" Type="http://schemas.openxmlformats.org/officeDocument/2006/relationships/image" Target="../media/image13.png"/></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9.xml"/><Relationship Id="rId2" Type="http://schemas.openxmlformats.org/officeDocument/2006/relationships/image" Target="../media/image15.png"/><Relationship Id="rId1" Type="http://schemas.openxmlformats.org/officeDocument/2006/relationships/image" Target="../media/image14.png"/></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2.png"/><Relationship Id="rId1" Type="http://schemas.openxmlformats.org/officeDocument/2006/relationships/image" Target="../media/image1.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image" Target="../media/image3.jpe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slideLayout" Target="../slideLayouts/slideLayout4.xml"/><Relationship Id="rId1" Type="http://schemas.openxmlformats.org/officeDocument/2006/relationships/image" Target="../media/image4.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image" Target="../media/image6.png"/><Relationship Id="rId1" Type="http://schemas.openxmlformats.org/officeDocument/2006/relationships/image" Target="../media/image5.png"/></Relationships>
</file>

<file path=ppt/slides/_rels/slide8.xml.rels><?xml version="1.0" encoding="UTF-8" standalone="yes"?>
<Relationships xmlns="http://schemas.openxmlformats.org/package/2006/relationships"><Relationship Id="rId2" Type="http://schemas.openxmlformats.org/officeDocument/2006/relationships/slideLayout" Target="../slideLayouts/slideLayout10.xml"/><Relationship Id="rId1" Type="http://schemas.openxmlformats.org/officeDocument/2006/relationships/image" Target="../media/image7.png"/></Relationships>
</file>

<file path=ppt/slides/_rels/slide9.xml.rels><?xml version="1.0" encoding="UTF-8" standalone="yes"?>
<Relationships xmlns="http://schemas.openxmlformats.org/package/2006/relationships"><Relationship Id="rId5" Type="http://schemas.openxmlformats.org/officeDocument/2006/relationships/slideLayout" Target="../slideLayouts/slideLayout7.xml"/><Relationship Id="rId4" Type="http://schemas.openxmlformats.org/officeDocument/2006/relationships/image" Target="../media/image11.png"/><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2" name="图片 1"/>
          <p:cNvPicPr>
            <a:picLocks noChangeAspect="1"/>
          </p:cNvPicPr>
          <p:nvPr/>
        </p:nvPicPr>
        <p:blipFill>
          <a:blip r:embed="rId1">
            <a:alphaModFix amt="100000"/>
          </a:blip>
          <a:srcRect/>
          <a:stretch>
            <a:fillRect/>
          </a:stretch>
        </p:blipFill>
        <p:spPr>
          <a:xfrm>
            <a:off x="0" y="0"/>
            <a:ext cx="12192000" cy="6857999"/>
          </a:xfrm>
          <a:prstGeom prst="rect">
            <a:avLst/>
          </a:prstGeom>
          <a:noFill/>
          <a:ln>
            <a:noFill/>
          </a:ln>
        </p:spPr>
      </p:pic>
      <p:sp>
        <p:nvSpPr>
          <p:cNvPr id="3" name="标题 1"/>
          <p:cNvSpPr txBox="1"/>
          <p:nvPr/>
        </p:nvSpPr>
        <p:spPr>
          <a:xfrm>
            <a:off x="7874444" y="457200"/>
            <a:ext cx="4114800" cy="4114800"/>
          </a:xfrm>
          <a:prstGeom prst="ellipse">
            <a:avLst/>
          </a:prstGeom>
          <a:gradFill>
            <a:gsLst>
              <a:gs pos="17000">
                <a:schemeClr val="accent1"/>
              </a:gs>
              <a:gs pos="63000">
                <a:schemeClr val="accent1">
                  <a:alpha val="0"/>
                </a:schemeClr>
              </a:gs>
            </a:gsLst>
            <a:lin ang="8100000" scaled="0"/>
          </a:gra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4" name="标题 1"/>
          <p:cNvSpPr txBox="1"/>
          <p:nvPr/>
        </p:nvSpPr>
        <p:spPr>
          <a:xfrm rot="10800000">
            <a:off x="5993287" y="3038752"/>
            <a:ext cx="1522535" cy="996903"/>
          </a:xfrm>
          <a:custGeom>
            <a:avLst/>
            <a:gdLst>
              <a:gd name="connsiteX0" fmla="*/ 36251 w 1522535"/>
              <a:gd name="connsiteY0" fmla="*/ 72502 h 996903"/>
              <a:gd name="connsiteX1" fmla="*/ 0 w 1522535"/>
              <a:gd name="connsiteY1" fmla="*/ 36251 h 996903"/>
              <a:gd name="connsiteX2" fmla="*/ 36251 w 1522535"/>
              <a:gd name="connsiteY2" fmla="*/ 0 h 996903"/>
              <a:gd name="connsiteX3" fmla="*/ 72502 w 1522535"/>
              <a:gd name="connsiteY3" fmla="*/ 36251 h 996903"/>
              <a:gd name="connsiteX4" fmla="*/ 36251 w 1522535"/>
              <a:gd name="connsiteY4" fmla="*/ 72502 h 996903"/>
              <a:gd name="connsiteX5" fmla="*/ 398759 w 1522535"/>
              <a:gd name="connsiteY5" fmla="*/ 72502 h 996903"/>
              <a:gd name="connsiteX6" fmla="*/ 362508 w 1522535"/>
              <a:gd name="connsiteY6" fmla="*/ 36251 h 996903"/>
              <a:gd name="connsiteX7" fmla="*/ 398759 w 1522535"/>
              <a:gd name="connsiteY7" fmla="*/ 0 h 996903"/>
              <a:gd name="connsiteX8" fmla="*/ 435010 w 1522535"/>
              <a:gd name="connsiteY8" fmla="*/ 36251 h 996903"/>
              <a:gd name="connsiteX9" fmla="*/ 398759 w 1522535"/>
              <a:gd name="connsiteY9" fmla="*/ 72502 h 996903"/>
              <a:gd name="connsiteX10" fmla="*/ 761267 w 1522535"/>
              <a:gd name="connsiteY10" fmla="*/ 72502 h 996903"/>
              <a:gd name="connsiteX11" fmla="*/ 725016 w 1522535"/>
              <a:gd name="connsiteY11" fmla="*/ 36251 h 996903"/>
              <a:gd name="connsiteX12" fmla="*/ 761267 w 1522535"/>
              <a:gd name="connsiteY12" fmla="*/ 0 h 996903"/>
              <a:gd name="connsiteX13" fmla="*/ 797518 w 1522535"/>
              <a:gd name="connsiteY13" fmla="*/ 36251 h 996903"/>
              <a:gd name="connsiteX14" fmla="*/ 761267 w 1522535"/>
              <a:gd name="connsiteY14" fmla="*/ 72502 h 996903"/>
              <a:gd name="connsiteX15" fmla="*/ 1123776 w 1522535"/>
              <a:gd name="connsiteY15" fmla="*/ 72502 h 996903"/>
              <a:gd name="connsiteX16" fmla="*/ 1087525 w 1522535"/>
              <a:gd name="connsiteY16" fmla="*/ 36251 h 996903"/>
              <a:gd name="connsiteX17" fmla="*/ 1123776 w 1522535"/>
              <a:gd name="connsiteY17" fmla="*/ 0 h 996903"/>
              <a:gd name="connsiteX18" fmla="*/ 1160027 w 1522535"/>
              <a:gd name="connsiteY18" fmla="*/ 36251 h 996903"/>
              <a:gd name="connsiteX19" fmla="*/ 1123776 w 1522535"/>
              <a:gd name="connsiteY19" fmla="*/ 72502 h 996903"/>
              <a:gd name="connsiteX20" fmla="*/ 1486284 w 1522535"/>
              <a:gd name="connsiteY20" fmla="*/ 72502 h 996903"/>
              <a:gd name="connsiteX21" fmla="*/ 1450033 w 1522535"/>
              <a:gd name="connsiteY21" fmla="*/ 36251 h 996903"/>
              <a:gd name="connsiteX22" fmla="*/ 1486284 w 1522535"/>
              <a:gd name="connsiteY22" fmla="*/ 0 h 996903"/>
              <a:gd name="connsiteX23" fmla="*/ 1522535 w 1522535"/>
              <a:gd name="connsiteY23" fmla="*/ 36251 h 996903"/>
              <a:gd name="connsiteX24" fmla="*/ 1486284 w 1522535"/>
              <a:gd name="connsiteY24" fmla="*/ 72502 h 996903"/>
              <a:gd name="connsiteX25" fmla="*/ 36251 w 1522535"/>
              <a:gd name="connsiteY25" fmla="*/ 380636 h 996903"/>
              <a:gd name="connsiteX26" fmla="*/ 0 w 1522535"/>
              <a:gd name="connsiteY26" fmla="*/ 344385 h 996903"/>
              <a:gd name="connsiteX27" fmla="*/ 36251 w 1522535"/>
              <a:gd name="connsiteY27" fmla="*/ 308134 h 996903"/>
              <a:gd name="connsiteX28" fmla="*/ 72502 w 1522535"/>
              <a:gd name="connsiteY28" fmla="*/ 344385 h 996903"/>
              <a:gd name="connsiteX29" fmla="*/ 36251 w 1522535"/>
              <a:gd name="connsiteY29" fmla="*/ 380636 h 996903"/>
              <a:gd name="connsiteX30" fmla="*/ 398759 w 1522535"/>
              <a:gd name="connsiteY30" fmla="*/ 380636 h 996903"/>
              <a:gd name="connsiteX31" fmla="*/ 362508 w 1522535"/>
              <a:gd name="connsiteY31" fmla="*/ 344385 h 996903"/>
              <a:gd name="connsiteX32" fmla="*/ 398759 w 1522535"/>
              <a:gd name="connsiteY32" fmla="*/ 308134 h 996903"/>
              <a:gd name="connsiteX33" fmla="*/ 435010 w 1522535"/>
              <a:gd name="connsiteY33" fmla="*/ 344385 h 996903"/>
              <a:gd name="connsiteX34" fmla="*/ 398759 w 1522535"/>
              <a:gd name="connsiteY34" fmla="*/ 380636 h 996903"/>
              <a:gd name="connsiteX35" fmla="*/ 761267 w 1522535"/>
              <a:gd name="connsiteY35" fmla="*/ 380636 h 996903"/>
              <a:gd name="connsiteX36" fmla="*/ 725016 w 1522535"/>
              <a:gd name="connsiteY36" fmla="*/ 344385 h 996903"/>
              <a:gd name="connsiteX37" fmla="*/ 761267 w 1522535"/>
              <a:gd name="connsiteY37" fmla="*/ 308134 h 996903"/>
              <a:gd name="connsiteX38" fmla="*/ 797518 w 1522535"/>
              <a:gd name="connsiteY38" fmla="*/ 344385 h 996903"/>
              <a:gd name="connsiteX39" fmla="*/ 761267 w 1522535"/>
              <a:gd name="connsiteY39" fmla="*/ 380636 h 996903"/>
              <a:gd name="connsiteX40" fmla="*/ 1123776 w 1522535"/>
              <a:gd name="connsiteY40" fmla="*/ 380636 h 996903"/>
              <a:gd name="connsiteX41" fmla="*/ 1087525 w 1522535"/>
              <a:gd name="connsiteY41" fmla="*/ 344385 h 996903"/>
              <a:gd name="connsiteX42" fmla="*/ 1123776 w 1522535"/>
              <a:gd name="connsiteY42" fmla="*/ 308134 h 996903"/>
              <a:gd name="connsiteX43" fmla="*/ 1160027 w 1522535"/>
              <a:gd name="connsiteY43" fmla="*/ 344385 h 996903"/>
              <a:gd name="connsiteX44" fmla="*/ 1123776 w 1522535"/>
              <a:gd name="connsiteY44" fmla="*/ 380636 h 996903"/>
              <a:gd name="connsiteX45" fmla="*/ 1486284 w 1522535"/>
              <a:gd name="connsiteY45" fmla="*/ 380636 h 996903"/>
              <a:gd name="connsiteX46" fmla="*/ 1450033 w 1522535"/>
              <a:gd name="connsiteY46" fmla="*/ 344385 h 996903"/>
              <a:gd name="connsiteX47" fmla="*/ 1486284 w 1522535"/>
              <a:gd name="connsiteY47" fmla="*/ 308134 h 996903"/>
              <a:gd name="connsiteX48" fmla="*/ 1522535 w 1522535"/>
              <a:gd name="connsiteY48" fmla="*/ 344385 h 996903"/>
              <a:gd name="connsiteX49" fmla="*/ 1486284 w 1522535"/>
              <a:gd name="connsiteY49" fmla="*/ 380636 h 996903"/>
              <a:gd name="connsiteX50" fmla="*/ 36251 w 1522535"/>
              <a:gd name="connsiteY50" fmla="*/ 688769 h 996903"/>
              <a:gd name="connsiteX51" fmla="*/ 0 w 1522535"/>
              <a:gd name="connsiteY51" fmla="*/ 652518 h 996903"/>
              <a:gd name="connsiteX52" fmla="*/ 36251 w 1522535"/>
              <a:gd name="connsiteY52" fmla="*/ 616267 h 996903"/>
              <a:gd name="connsiteX53" fmla="*/ 72502 w 1522535"/>
              <a:gd name="connsiteY53" fmla="*/ 652518 h 996903"/>
              <a:gd name="connsiteX54" fmla="*/ 36251 w 1522535"/>
              <a:gd name="connsiteY54" fmla="*/ 688769 h 996903"/>
              <a:gd name="connsiteX55" fmla="*/ 398759 w 1522535"/>
              <a:gd name="connsiteY55" fmla="*/ 688769 h 996903"/>
              <a:gd name="connsiteX56" fmla="*/ 362508 w 1522535"/>
              <a:gd name="connsiteY56" fmla="*/ 652518 h 996903"/>
              <a:gd name="connsiteX57" fmla="*/ 398759 w 1522535"/>
              <a:gd name="connsiteY57" fmla="*/ 616267 h 996903"/>
              <a:gd name="connsiteX58" fmla="*/ 435010 w 1522535"/>
              <a:gd name="connsiteY58" fmla="*/ 652518 h 996903"/>
              <a:gd name="connsiteX59" fmla="*/ 398759 w 1522535"/>
              <a:gd name="connsiteY59" fmla="*/ 688769 h 996903"/>
              <a:gd name="connsiteX60" fmla="*/ 761267 w 1522535"/>
              <a:gd name="connsiteY60" fmla="*/ 688769 h 996903"/>
              <a:gd name="connsiteX61" fmla="*/ 725016 w 1522535"/>
              <a:gd name="connsiteY61" fmla="*/ 652518 h 996903"/>
              <a:gd name="connsiteX62" fmla="*/ 761267 w 1522535"/>
              <a:gd name="connsiteY62" fmla="*/ 616267 h 996903"/>
              <a:gd name="connsiteX63" fmla="*/ 797518 w 1522535"/>
              <a:gd name="connsiteY63" fmla="*/ 652518 h 996903"/>
              <a:gd name="connsiteX64" fmla="*/ 761267 w 1522535"/>
              <a:gd name="connsiteY64" fmla="*/ 688769 h 996903"/>
              <a:gd name="connsiteX65" fmla="*/ 1123776 w 1522535"/>
              <a:gd name="connsiteY65" fmla="*/ 688769 h 996903"/>
              <a:gd name="connsiteX66" fmla="*/ 1087525 w 1522535"/>
              <a:gd name="connsiteY66" fmla="*/ 652518 h 996903"/>
              <a:gd name="connsiteX67" fmla="*/ 1123776 w 1522535"/>
              <a:gd name="connsiteY67" fmla="*/ 616267 h 996903"/>
              <a:gd name="connsiteX68" fmla="*/ 1160027 w 1522535"/>
              <a:gd name="connsiteY68" fmla="*/ 652518 h 996903"/>
              <a:gd name="connsiteX69" fmla="*/ 1123776 w 1522535"/>
              <a:gd name="connsiteY69" fmla="*/ 688769 h 996903"/>
              <a:gd name="connsiteX70" fmla="*/ 1486284 w 1522535"/>
              <a:gd name="connsiteY70" fmla="*/ 688769 h 996903"/>
              <a:gd name="connsiteX71" fmla="*/ 1450033 w 1522535"/>
              <a:gd name="connsiteY71" fmla="*/ 652518 h 996903"/>
              <a:gd name="connsiteX72" fmla="*/ 1486284 w 1522535"/>
              <a:gd name="connsiteY72" fmla="*/ 616267 h 996903"/>
              <a:gd name="connsiteX73" fmla="*/ 1522535 w 1522535"/>
              <a:gd name="connsiteY73" fmla="*/ 652518 h 996903"/>
              <a:gd name="connsiteX74" fmla="*/ 1486284 w 1522535"/>
              <a:gd name="connsiteY74" fmla="*/ 688769 h 996903"/>
              <a:gd name="connsiteX75" fmla="*/ 36251 w 1522535"/>
              <a:gd name="connsiteY75" fmla="*/ 996903 h 996903"/>
              <a:gd name="connsiteX76" fmla="*/ 0 w 1522535"/>
              <a:gd name="connsiteY76" fmla="*/ 960652 h 996903"/>
              <a:gd name="connsiteX77" fmla="*/ 36251 w 1522535"/>
              <a:gd name="connsiteY77" fmla="*/ 924401 h 996903"/>
              <a:gd name="connsiteX78" fmla="*/ 72502 w 1522535"/>
              <a:gd name="connsiteY78" fmla="*/ 960652 h 996903"/>
              <a:gd name="connsiteX79" fmla="*/ 36251 w 1522535"/>
              <a:gd name="connsiteY79" fmla="*/ 996903 h 996903"/>
              <a:gd name="connsiteX80" fmla="*/ 398759 w 1522535"/>
              <a:gd name="connsiteY80" fmla="*/ 996903 h 996903"/>
              <a:gd name="connsiteX81" fmla="*/ 362508 w 1522535"/>
              <a:gd name="connsiteY81" fmla="*/ 960652 h 996903"/>
              <a:gd name="connsiteX82" fmla="*/ 398759 w 1522535"/>
              <a:gd name="connsiteY82" fmla="*/ 924401 h 996903"/>
              <a:gd name="connsiteX83" fmla="*/ 435010 w 1522535"/>
              <a:gd name="connsiteY83" fmla="*/ 960652 h 996903"/>
              <a:gd name="connsiteX84" fmla="*/ 398759 w 1522535"/>
              <a:gd name="connsiteY84" fmla="*/ 996903 h 996903"/>
              <a:gd name="connsiteX85" fmla="*/ 761267 w 1522535"/>
              <a:gd name="connsiteY85" fmla="*/ 996903 h 996903"/>
              <a:gd name="connsiteX86" fmla="*/ 725016 w 1522535"/>
              <a:gd name="connsiteY86" fmla="*/ 960652 h 996903"/>
              <a:gd name="connsiteX87" fmla="*/ 761267 w 1522535"/>
              <a:gd name="connsiteY87" fmla="*/ 924401 h 996903"/>
              <a:gd name="connsiteX88" fmla="*/ 797518 w 1522535"/>
              <a:gd name="connsiteY88" fmla="*/ 960652 h 996903"/>
              <a:gd name="connsiteX89" fmla="*/ 761267 w 1522535"/>
              <a:gd name="connsiteY89" fmla="*/ 996903 h 996903"/>
              <a:gd name="connsiteX90" fmla="*/ 1123776 w 1522535"/>
              <a:gd name="connsiteY90" fmla="*/ 996903 h 996903"/>
              <a:gd name="connsiteX91" fmla="*/ 1087525 w 1522535"/>
              <a:gd name="connsiteY91" fmla="*/ 960652 h 996903"/>
              <a:gd name="connsiteX92" fmla="*/ 1123776 w 1522535"/>
              <a:gd name="connsiteY92" fmla="*/ 924401 h 996903"/>
              <a:gd name="connsiteX93" fmla="*/ 1160027 w 1522535"/>
              <a:gd name="connsiteY93" fmla="*/ 960652 h 996903"/>
              <a:gd name="connsiteX94" fmla="*/ 1123776 w 1522535"/>
              <a:gd name="connsiteY94" fmla="*/ 996903 h 996903"/>
              <a:gd name="connsiteX95" fmla="*/ 1486284 w 1522535"/>
              <a:gd name="connsiteY95" fmla="*/ 996903 h 996903"/>
              <a:gd name="connsiteX96" fmla="*/ 1450033 w 1522535"/>
              <a:gd name="connsiteY96" fmla="*/ 960652 h 996903"/>
              <a:gd name="connsiteX97" fmla="*/ 1486284 w 1522535"/>
              <a:gd name="connsiteY97" fmla="*/ 924401 h 996903"/>
              <a:gd name="connsiteX98" fmla="*/ 1522535 w 1522535"/>
              <a:gd name="connsiteY98" fmla="*/ 960652 h 996903"/>
              <a:gd name="connsiteX99" fmla="*/ 1486284 w 1522535"/>
              <a:gd name="connsiteY99" fmla="*/ 996903 h 996903"/>
            </a:gdLst>
            <a:ahLst/>
            <a:cxnLst/>
            <a:rect l="l" t="t" r="r" b="b"/>
            <a:pathLst>
              <a:path w="1522535" h="996903">
                <a:moveTo>
                  <a:pt x="36251" y="72502"/>
                </a:moveTo>
                <a:cubicBezTo>
                  <a:pt x="16230" y="72502"/>
                  <a:pt x="0" y="56272"/>
                  <a:pt x="0" y="36251"/>
                </a:cubicBezTo>
                <a:cubicBezTo>
                  <a:pt x="0" y="16230"/>
                  <a:pt x="16230" y="0"/>
                  <a:pt x="36251" y="0"/>
                </a:cubicBezTo>
                <a:cubicBezTo>
                  <a:pt x="56272" y="0"/>
                  <a:pt x="72502" y="16230"/>
                  <a:pt x="72502" y="36251"/>
                </a:cubicBezTo>
                <a:cubicBezTo>
                  <a:pt x="72502" y="56272"/>
                  <a:pt x="56272" y="72502"/>
                  <a:pt x="36251" y="72502"/>
                </a:cubicBezTo>
                <a:close/>
                <a:moveTo>
                  <a:pt x="398759" y="72502"/>
                </a:moveTo>
                <a:cubicBezTo>
                  <a:pt x="378738" y="72502"/>
                  <a:pt x="362508" y="56272"/>
                  <a:pt x="362508" y="36251"/>
                </a:cubicBezTo>
                <a:cubicBezTo>
                  <a:pt x="362508" y="16230"/>
                  <a:pt x="378738" y="0"/>
                  <a:pt x="398759" y="0"/>
                </a:cubicBezTo>
                <a:cubicBezTo>
                  <a:pt x="418780" y="0"/>
                  <a:pt x="435010" y="16230"/>
                  <a:pt x="435010" y="36251"/>
                </a:cubicBezTo>
                <a:cubicBezTo>
                  <a:pt x="435010" y="56272"/>
                  <a:pt x="418780" y="72502"/>
                  <a:pt x="398759" y="72502"/>
                </a:cubicBezTo>
                <a:close/>
                <a:moveTo>
                  <a:pt x="761267" y="72502"/>
                </a:moveTo>
                <a:cubicBezTo>
                  <a:pt x="741246" y="72502"/>
                  <a:pt x="725016" y="56272"/>
                  <a:pt x="725016" y="36251"/>
                </a:cubicBezTo>
                <a:cubicBezTo>
                  <a:pt x="725016" y="16230"/>
                  <a:pt x="741246" y="0"/>
                  <a:pt x="761267" y="0"/>
                </a:cubicBezTo>
                <a:cubicBezTo>
                  <a:pt x="781288" y="0"/>
                  <a:pt x="797518" y="16230"/>
                  <a:pt x="797518" y="36251"/>
                </a:cubicBezTo>
                <a:cubicBezTo>
                  <a:pt x="797518" y="56272"/>
                  <a:pt x="781288" y="72502"/>
                  <a:pt x="761267" y="72502"/>
                </a:cubicBezTo>
                <a:close/>
                <a:moveTo>
                  <a:pt x="1123776" y="72502"/>
                </a:moveTo>
                <a:cubicBezTo>
                  <a:pt x="1103755" y="72502"/>
                  <a:pt x="1087525" y="56272"/>
                  <a:pt x="1087525" y="36251"/>
                </a:cubicBezTo>
                <a:cubicBezTo>
                  <a:pt x="1087525" y="16230"/>
                  <a:pt x="1103755" y="0"/>
                  <a:pt x="1123776" y="0"/>
                </a:cubicBezTo>
                <a:cubicBezTo>
                  <a:pt x="1143797" y="0"/>
                  <a:pt x="1160027" y="16230"/>
                  <a:pt x="1160027" y="36251"/>
                </a:cubicBezTo>
                <a:cubicBezTo>
                  <a:pt x="1160027" y="56272"/>
                  <a:pt x="1143797" y="72502"/>
                  <a:pt x="1123776" y="72502"/>
                </a:cubicBezTo>
                <a:close/>
                <a:moveTo>
                  <a:pt x="1486284" y="72502"/>
                </a:moveTo>
                <a:cubicBezTo>
                  <a:pt x="1466263" y="72502"/>
                  <a:pt x="1450033" y="56272"/>
                  <a:pt x="1450033" y="36251"/>
                </a:cubicBezTo>
                <a:cubicBezTo>
                  <a:pt x="1450033" y="16230"/>
                  <a:pt x="1466263" y="0"/>
                  <a:pt x="1486284" y="0"/>
                </a:cubicBezTo>
                <a:cubicBezTo>
                  <a:pt x="1506305" y="0"/>
                  <a:pt x="1522535" y="16230"/>
                  <a:pt x="1522535" y="36251"/>
                </a:cubicBezTo>
                <a:cubicBezTo>
                  <a:pt x="1522535" y="56272"/>
                  <a:pt x="1506305" y="72502"/>
                  <a:pt x="1486284" y="72502"/>
                </a:cubicBezTo>
                <a:close/>
                <a:moveTo>
                  <a:pt x="36251" y="380636"/>
                </a:moveTo>
                <a:cubicBezTo>
                  <a:pt x="16230" y="380636"/>
                  <a:pt x="0" y="364406"/>
                  <a:pt x="0" y="344385"/>
                </a:cubicBezTo>
                <a:cubicBezTo>
                  <a:pt x="0" y="324364"/>
                  <a:pt x="16230" y="308134"/>
                  <a:pt x="36251" y="308134"/>
                </a:cubicBezTo>
                <a:cubicBezTo>
                  <a:pt x="56272" y="308134"/>
                  <a:pt x="72502" y="324364"/>
                  <a:pt x="72502" y="344385"/>
                </a:cubicBezTo>
                <a:cubicBezTo>
                  <a:pt x="72502" y="364406"/>
                  <a:pt x="56272" y="380636"/>
                  <a:pt x="36251" y="380636"/>
                </a:cubicBezTo>
                <a:close/>
                <a:moveTo>
                  <a:pt x="398759" y="380636"/>
                </a:moveTo>
                <a:cubicBezTo>
                  <a:pt x="378738" y="380636"/>
                  <a:pt x="362508" y="364406"/>
                  <a:pt x="362508" y="344385"/>
                </a:cubicBezTo>
                <a:cubicBezTo>
                  <a:pt x="362508" y="324364"/>
                  <a:pt x="378738" y="308134"/>
                  <a:pt x="398759" y="308134"/>
                </a:cubicBezTo>
                <a:cubicBezTo>
                  <a:pt x="418780" y="308134"/>
                  <a:pt x="435010" y="324364"/>
                  <a:pt x="435010" y="344385"/>
                </a:cubicBezTo>
                <a:cubicBezTo>
                  <a:pt x="435010" y="364406"/>
                  <a:pt x="418780" y="380636"/>
                  <a:pt x="398759" y="380636"/>
                </a:cubicBezTo>
                <a:close/>
                <a:moveTo>
                  <a:pt x="761267" y="380636"/>
                </a:moveTo>
                <a:cubicBezTo>
                  <a:pt x="741246" y="380636"/>
                  <a:pt x="725016" y="364406"/>
                  <a:pt x="725016" y="344385"/>
                </a:cubicBezTo>
                <a:cubicBezTo>
                  <a:pt x="725016" y="324364"/>
                  <a:pt x="741246" y="308134"/>
                  <a:pt x="761267" y="308134"/>
                </a:cubicBezTo>
                <a:cubicBezTo>
                  <a:pt x="781288" y="308134"/>
                  <a:pt x="797518" y="324364"/>
                  <a:pt x="797518" y="344385"/>
                </a:cubicBezTo>
                <a:cubicBezTo>
                  <a:pt x="797518" y="364406"/>
                  <a:pt x="781288" y="380636"/>
                  <a:pt x="761267" y="380636"/>
                </a:cubicBezTo>
                <a:close/>
                <a:moveTo>
                  <a:pt x="1123776" y="380636"/>
                </a:moveTo>
                <a:cubicBezTo>
                  <a:pt x="1103755" y="380636"/>
                  <a:pt x="1087525" y="364406"/>
                  <a:pt x="1087525" y="344385"/>
                </a:cubicBezTo>
                <a:cubicBezTo>
                  <a:pt x="1087525" y="324364"/>
                  <a:pt x="1103755" y="308134"/>
                  <a:pt x="1123776" y="308134"/>
                </a:cubicBezTo>
                <a:cubicBezTo>
                  <a:pt x="1143797" y="308134"/>
                  <a:pt x="1160027" y="324364"/>
                  <a:pt x="1160027" y="344385"/>
                </a:cubicBezTo>
                <a:cubicBezTo>
                  <a:pt x="1160027" y="364406"/>
                  <a:pt x="1143797" y="380636"/>
                  <a:pt x="1123776" y="380636"/>
                </a:cubicBezTo>
                <a:close/>
                <a:moveTo>
                  <a:pt x="1486284" y="380636"/>
                </a:moveTo>
                <a:cubicBezTo>
                  <a:pt x="1466263" y="380636"/>
                  <a:pt x="1450033" y="364406"/>
                  <a:pt x="1450033" y="344385"/>
                </a:cubicBezTo>
                <a:cubicBezTo>
                  <a:pt x="1450033" y="324364"/>
                  <a:pt x="1466263" y="308134"/>
                  <a:pt x="1486284" y="308134"/>
                </a:cubicBezTo>
                <a:cubicBezTo>
                  <a:pt x="1506305" y="308134"/>
                  <a:pt x="1522535" y="324364"/>
                  <a:pt x="1522535" y="344385"/>
                </a:cubicBezTo>
                <a:cubicBezTo>
                  <a:pt x="1522535" y="364406"/>
                  <a:pt x="1506305" y="380636"/>
                  <a:pt x="1486284" y="380636"/>
                </a:cubicBezTo>
                <a:close/>
                <a:moveTo>
                  <a:pt x="36251" y="688769"/>
                </a:moveTo>
                <a:cubicBezTo>
                  <a:pt x="16230" y="688769"/>
                  <a:pt x="0" y="672539"/>
                  <a:pt x="0" y="652518"/>
                </a:cubicBezTo>
                <a:cubicBezTo>
                  <a:pt x="0" y="632497"/>
                  <a:pt x="16230" y="616267"/>
                  <a:pt x="36251" y="616267"/>
                </a:cubicBezTo>
                <a:cubicBezTo>
                  <a:pt x="56272" y="616267"/>
                  <a:pt x="72502" y="632497"/>
                  <a:pt x="72502" y="652518"/>
                </a:cubicBezTo>
                <a:cubicBezTo>
                  <a:pt x="72502" y="672539"/>
                  <a:pt x="56272" y="688769"/>
                  <a:pt x="36251" y="688769"/>
                </a:cubicBezTo>
                <a:close/>
                <a:moveTo>
                  <a:pt x="398759" y="688769"/>
                </a:moveTo>
                <a:cubicBezTo>
                  <a:pt x="378738" y="688769"/>
                  <a:pt x="362508" y="672539"/>
                  <a:pt x="362508" y="652518"/>
                </a:cubicBezTo>
                <a:cubicBezTo>
                  <a:pt x="362508" y="632497"/>
                  <a:pt x="378738" y="616267"/>
                  <a:pt x="398759" y="616267"/>
                </a:cubicBezTo>
                <a:cubicBezTo>
                  <a:pt x="418780" y="616267"/>
                  <a:pt x="435010" y="632497"/>
                  <a:pt x="435010" y="652518"/>
                </a:cubicBezTo>
                <a:cubicBezTo>
                  <a:pt x="435010" y="672539"/>
                  <a:pt x="418780" y="688769"/>
                  <a:pt x="398759" y="688769"/>
                </a:cubicBezTo>
                <a:close/>
                <a:moveTo>
                  <a:pt x="761267" y="688769"/>
                </a:moveTo>
                <a:cubicBezTo>
                  <a:pt x="741246" y="688769"/>
                  <a:pt x="725016" y="672539"/>
                  <a:pt x="725016" y="652518"/>
                </a:cubicBezTo>
                <a:cubicBezTo>
                  <a:pt x="725016" y="632497"/>
                  <a:pt x="741246" y="616267"/>
                  <a:pt x="761267" y="616267"/>
                </a:cubicBezTo>
                <a:cubicBezTo>
                  <a:pt x="781288" y="616267"/>
                  <a:pt x="797518" y="632497"/>
                  <a:pt x="797518" y="652518"/>
                </a:cubicBezTo>
                <a:cubicBezTo>
                  <a:pt x="797518" y="672539"/>
                  <a:pt x="781288" y="688769"/>
                  <a:pt x="761267" y="688769"/>
                </a:cubicBezTo>
                <a:close/>
                <a:moveTo>
                  <a:pt x="1123776" y="688769"/>
                </a:moveTo>
                <a:cubicBezTo>
                  <a:pt x="1103755" y="688769"/>
                  <a:pt x="1087525" y="672539"/>
                  <a:pt x="1087525" y="652518"/>
                </a:cubicBezTo>
                <a:cubicBezTo>
                  <a:pt x="1087525" y="632497"/>
                  <a:pt x="1103755" y="616267"/>
                  <a:pt x="1123776" y="616267"/>
                </a:cubicBezTo>
                <a:cubicBezTo>
                  <a:pt x="1143797" y="616267"/>
                  <a:pt x="1160027" y="632497"/>
                  <a:pt x="1160027" y="652518"/>
                </a:cubicBezTo>
                <a:cubicBezTo>
                  <a:pt x="1160027" y="672539"/>
                  <a:pt x="1143797" y="688769"/>
                  <a:pt x="1123776" y="688769"/>
                </a:cubicBezTo>
                <a:close/>
                <a:moveTo>
                  <a:pt x="1486284" y="688769"/>
                </a:moveTo>
                <a:cubicBezTo>
                  <a:pt x="1466263" y="688769"/>
                  <a:pt x="1450033" y="672539"/>
                  <a:pt x="1450033" y="652518"/>
                </a:cubicBezTo>
                <a:cubicBezTo>
                  <a:pt x="1450033" y="632497"/>
                  <a:pt x="1466263" y="616267"/>
                  <a:pt x="1486284" y="616267"/>
                </a:cubicBezTo>
                <a:cubicBezTo>
                  <a:pt x="1506305" y="616267"/>
                  <a:pt x="1522535" y="632497"/>
                  <a:pt x="1522535" y="652518"/>
                </a:cubicBezTo>
                <a:cubicBezTo>
                  <a:pt x="1522535" y="672539"/>
                  <a:pt x="1506305" y="688769"/>
                  <a:pt x="1486284" y="688769"/>
                </a:cubicBezTo>
                <a:close/>
                <a:moveTo>
                  <a:pt x="36251" y="996903"/>
                </a:moveTo>
                <a:cubicBezTo>
                  <a:pt x="16230" y="996903"/>
                  <a:pt x="0" y="980673"/>
                  <a:pt x="0" y="960652"/>
                </a:cubicBezTo>
                <a:cubicBezTo>
                  <a:pt x="0" y="940631"/>
                  <a:pt x="16230" y="924401"/>
                  <a:pt x="36251" y="924401"/>
                </a:cubicBezTo>
                <a:cubicBezTo>
                  <a:pt x="56272" y="924401"/>
                  <a:pt x="72502" y="940631"/>
                  <a:pt x="72502" y="960652"/>
                </a:cubicBezTo>
                <a:cubicBezTo>
                  <a:pt x="72502" y="980673"/>
                  <a:pt x="56272" y="996903"/>
                  <a:pt x="36251" y="996903"/>
                </a:cubicBezTo>
                <a:close/>
                <a:moveTo>
                  <a:pt x="398759" y="996903"/>
                </a:moveTo>
                <a:cubicBezTo>
                  <a:pt x="378738" y="996903"/>
                  <a:pt x="362508" y="980673"/>
                  <a:pt x="362508" y="960652"/>
                </a:cubicBezTo>
                <a:cubicBezTo>
                  <a:pt x="362508" y="940631"/>
                  <a:pt x="378738" y="924401"/>
                  <a:pt x="398759" y="924401"/>
                </a:cubicBezTo>
                <a:cubicBezTo>
                  <a:pt x="418780" y="924401"/>
                  <a:pt x="435010" y="940631"/>
                  <a:pt x="435010" y="960652"/>
                </a:cubicBezTo>
                <a:cubicBezTo>
                  <a:pt x="435010" y="980673"/>
                  <a:pt x="418780" y="996903"/>
                  <a:pt x="398759" y="996903"/>
                </a:cubicBezTo>
                <a:close/>
                <a:moveTo>
                  <a:pt x="761267" y="996903"/>
                </a:moveTo>
                <a:cubicBezTo>
                  <a:pt x="741246" y="996903"/>
                  <a:pt x="725016" y="980673"/>
                  <a:pt x="725016" y="960652"/>
                </a:cubicBezTo>
                <a:cubicBezTo>
                  <a:pt x="725016" y="940631"/>
                  <a:pt x="741246" y="924401"/>
                  <a:pt x="761267" y="924401"/>
                </a:cubicBezTo>
                <a:cubicBezTo>
                  <a:pt x="781288" y="924401"/>
                  <a:pt x="797518" y="940631"/>
                  <a:pt x="797518" y="960652"/>
                </a:cubicBezTo>
                <a:cubicBezTo>
                  <a:pt x="797518" y="980673"/>
                  <a:pt x="781288" y="996903"/>
                  <a:pt x="761267" y="996903"/>
                </a:cubicBezTo>
                <a:close/>
                <a:moveTo>
                  <a:pt x="1123776" y="996903"/>
                </a:moveTo>
                <a:cubicBezTo>
                  <a:pt x="1103755" y="996903"/>
                  <a:pt x="1087525" y="980673"/>
                  <a:pt x="1087525" y="960652"/>
                </a:cubicBezTo>
                <a:cubicBezTo>
                  <a:pt x="1087525" y="940631"/>
                  <a:pt x="1103755" y="924401"/>
                  <a:pt x="1123776" y="924401"/>
                </a:cubicBezTo>
                <a:cubicBezTo>
                  <a:pt x="1143797" y="924401"/>
                  <a:pt x="1160027" y="940631"/>
                  <a:pt x="1160027" y="960652"/>
                </a:cubicBezTo>
                <a:cubicBezTo>
                  <a:pt x="1160027" y="980673"/>
                  <a:pt x="1143797" y="996903"/>
                  <a:pt x="1123776" y="996903"/>
                </a:cubicBezTo>
                <a:close/>
                <a:moveTo>
                  <a:pt x="1486284" y="996903"/>
                </a:moveTo>
                <a:cubicBezTo>
                  <a:pt x="1466263" y="996903"/>
                  <a:pt x="1450033" y="980673"/>
                  <a:pt x="1450033" y="960652"/>
                </a:cubicBezTo>
                <a:cubicBezTo>
                  <a:pt x="1450033" y="940631"/>
                  <a:pt x="1466263" y="924401"/>
                  <a:pt x="1486284" y="924401"/>
                </a:cubicBezTo>
                <a:cubicBezTo>
                  <a:pt x="1506305" y="924401"/>
                  <a:pt x="1522535" y="940631"/>
                  <a:pt x="1522535" y="960652"/>
                </a:cubicBezTo>
                <a:cubicBezTo>
                  <a:pt x="1522535" y="980673"/>
                  <a:pt x="1506305" y="996903"/>
                  <a:pt x="1486284" y="996903"/>
                </a:cubicBezTo>
                <a:close/>
              </a:path>
            </a:pathLst>
          </a:custGeom>
          <a:solidFill>
            <a:schemeClr val="accent1">
              <a:lumMod val="60000"/>
              <a:lumOff val="4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5" name="标题 1"/>
          <p:cNvSpPr txBox="1"/>
          <p:nvPr/>
        </p:nvSpPr>
        <p:spPr>
          <a:xfrm>
            <a:off x="716696" y="2688953"/>
            <a:ext cx="1872000" cy="72000"/>
          </a:xfrm>
          <a:custGeom>
            <a:avLst/>
            <a:gdLst>
              <a:gd name="connsiteX0" fmla="*/ 906298 w 1063626"/>
              <a:gd name="connsiteY0" fmla="*/ 0 h 122830"/>
              <a:gd name="connsiteX1" fmla="*/ 1043154 w 1063626"/>
              <a:gd name="connsiteY1" fmla="*/ 0 h 122830"/>
              <a:gd name="connsiteX2" fmla="*/ 1063626 w 1063626"/>
              <a:gd name="connsiteY2" fmla="*/ 20472 h 122830"/>
              <a:gd name="connsiteX3" fmla="*/ 1063626 w 1063626"/>
              <a:gd name="connsiteY3" fmla="*/ 102358 h 122830"/>
              <a:gd name="connsiteX4" fmla="*/ 1043154 w 1063626"/>
              <a:gd name="connsiteY4" fmla="*/ 122830 h 122830"/>
              <a:gd name="connsiteX5" fmla="*/ 906298 w 1063626"/>
              <a:gd name="connsiteY5" fmla="*/ 122830 h 122830"/>
              <a:gd name="connsiteX6" fmla="*/ 885826 w 1063626"/>
              <a:gd name="connsiteY6" fmla="*/ 102358 h 122830"/>
              <a:gd name="connsiteX7" fmla="*/ 885826 w 1063626"/>
              <a:gd name="connsiteY7" fmla="*/ 20472 h 122830"/>
              <a:gd name="connsiteX8" fmla="*/ 906298 w 1063626"/>
              <a:gd name="connsiteY8" fmla="*/ 0 h 122830"/>
              <a:gd name="connsiteX9" fmla="*/ 20472 w 1063626"/>
              <a:gd name="connsiteY9" fmla="*/ 0 h 122830"/>
              <a:gd name="connsiteX10" fmla="*/ 839953 w 1063626"/>
              <a:gd name="connsiteY10" fmla="*/ 0 h 122830"/>
              <a:gd name="connsiteX11" fmla="*/ 860425 w 1063626"/>
              <a:gd name="connsiteY11" fmla="*/ 20472 h 122830"/>
              <a:gd name="connsiteX12" fmla="*/ 860425 w 1063626"/>
              <a:gd name="connsiteY12" fmla="*/ 102358 h 122830"/>
              <a:gd name="connsiteX13" fmla="*/ 839953 w 1063626"/>
              <a:gd name="connsiteY13" fmla="*/ 122830 h 122830"/>
              <a:gd name="connsiteX14" fmla="*/ 20472 w 1063626"/>
              <a:gd name="connsiteY14" fmla="*/ 122830 h 122830"/>
              <a:gd name="connsiteX15" fmla="*/ 0 w 1063626"/>
              <a:gd name="connsiteY15" fmla="*/ 102358 h 122830"/>
              <a:gd name="connsiteX16" fmla="*/ 0 w 1063626"/>
              <a:gd name="connsiteY16" fmla="*/ 20472 h 122830"/>
              <a:gd name="connsiteX17" fmla="*/ 20472 w 1063626"/>
              <a:gd name="connsiteY17" fmla="*/ 0 h 122830"/>
            </a:gdLst>
            <a:ahLst/>
            <a:cxnLst/>
            <a:rect l="l" t="t" r="r" b="b"/>
            <a:pathLst>
              <a:path w="1063626" h="122830">
                <a:moveTo>
                  <a:pt x="906298" y="0"/>
                </a:moveTo>
                <a:lnTo>
                  <a:pt x="1043154" y="0"/>
                </a:lnTo>
                <a:cubicBezTo>
                  <a:pt x="1054460" y="0"/>
                  <a:pt x="1063626" y="9166"/>
                  <a:pt x="1063626" y="20472"/>
                </a:cubicBezTo>
                <a:lnTo>
                  <a:pt x="1063626" y="102358"/>
                </a:lnTo>
                <a:cubicBezTo>
                  <a:pt x="1063626" y="113664"/>
                  <a:pt x="1054460" y="122830"/>
                  <a:pt x="1043154" y="122830"/>
                </a:cubicBezTo>
                <a:lnTo>
                  <a:pt x="906298" y="122830"/>
                </a:lnTo>
                <a:cubicBezTo>
                  <a:pt x="894992" y="122830"/>
                  <a:pt x="885826" y="113664"/>
                  <a:pt x="885826" y="102358"/>
                </a:cubicBezTo>
                <a:lnTo>
                  <a:pt x="885826" y="20472"/>
                </a:lnTo>
                <a:cubicBezTo>
                  <a:pt x="885826" y="9166"/>
                  <a:pt x="894992" y="0"/>
                  <a:pt x="906298" y="0"/>
                </a:cubicBezTo>
                <a:close/>
                <a:moveTo>
                  <a:pt x="20472" y="0"/>
                </a:moveTo>
                <a:lnTo>
                  <a:pt x="839953" y="0"/>
                </a:lnTo>
                <a:cubicBezTo>
                  <a:pt x="851259" y="0"/>
                  <a:pt x="860425" y="9166"/>
                  <a:pt x="860425" y="20472"/>
                </a:cubicBezTo>
                <a:lnTo>
                  <a:pt x="860425" y="102358"/>
                </a:lnTo>
                <a:cubicBezTo>
                  <a:pt x="860425" y="113664"/>
                  <a:pt x="851259" y="122830"/>
                  <a:pt x="839953" y="122830"/>
                </a:cubicBezTo>
                <a:lnTo>
                  <a:pt x="20472" y="122830"/>
                </a:lnTo>
                <a:cubicBezTo>
                  <a:pt x="9166" y="122830"/>
                  <a:pt x="0" y="113664"/>
                  <a:pt x="0" y="102358"/>
                </a:cubicBezTo>
                <a:lnTo>
                  <a:pt x="0" y="20472"/>
                </a:lnTo>
                <a:cubicBezTo>
                  <a:pt x="0" y="9166"/>
                  <a:pt x="9166" y="0"/>
                  <a:pt x="20472" y="0"/>
                </a:cubicBezTo>
                <a:close/>
              </a:path>
            </a:pathLst>
          </a:custGeom>
          <a:solidFill>
            <a:schemeClr val="accent1"/>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7" name="标题 1"/>
          <p:cNvSpPr txBox="1"/>
          <p:nvPr/>
        </p:nvSpPr>
        <p:spPr>
          <a:xfrm>
            <a:off x="6280794" y="3540495"/>
            <a:ext cx="691506" cy="2876550"/>
          </a:xfrm>
          <a:prstGeom prst="roundRect">
            <a:avLst>
              <a:gd name="adj" fmla="val 50000"/>
            </a:avLst>
          </a:prstGeom>
          <a:gradFill>
            <a:gsLst>
              <a:gs pos="17000">
                <a:schemeClr val="accent1"/>
              </a:gs>
              <a:gs pos="63000">
                <a:schemeClr val="accent1">
                  <a:alpha val="0"/>
                </a:schemeClr>
              </a:gs>
            </a:gsLst>
            <a:lin ang="8100000" scaled="0"/>
          </a:gra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8" name="标题 1"/>
          <p:cNvSpPr txBox="1"/>
          <p:nvPr/>
        </p:nvSpPr>
        <p:spPr>
          <a:xfrm>
            <a:off x="5823150" y="4611982"/>
            <a:ext cx="348850" cy="2876550"/>
          </a:xfrm>
          <a:prstGeom prst="roundRect">
            <a:avLst>
              <a:gd name="adj" fmla="val 50000"/>
            </a:avLst>
          </a:prstGeom>
          <a:gradFill>
            <a:gsLst>
              <a:gs pos="17000">
                <a:schemeClr val="accent1"/>
              </a:gs>
              <a:gs pos="63000">
                <a:schemeClr val="accent1">
                  <a:alpha val="0"/>
                </a:schemeClr>
              </a:gs>
            </a:gsLst>
            <a:lin ang="8100000" scaled="0"/>
          </a:gra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9" name="标题 1"/>
          <p:cNvSpPr txBox="1"/>
          <p:nvPr/>
        </p:nvSpPr>
        <p:spPr>
          <a:xfrm>
            <a:off x="673099" y="5009496"/>
            <a:ext cx="1704916" cy="343709"/>
          </a:xfrm>
          <a:prstGeom prst="roundRect">
            <a:avLst>
              <a:gd name="adj" fmla="val 50000"/>
            </a:avLst>
          </a:prstGeom>
          <a:solidFill>
            <a:schemeClr val="bg1"/>
          </a:solidFill>
          <a:ln w="12700" cap="sq">
            <a:noFill/>
            <a:miter/>
          </a:ln>
          <a:effectLst>
            <a:outerShdw blurRad="152400" algn="ctr" rotWithShape="0">
              <a:schemeClr val="accent1">
                <a:lumMod val="50000"/>
                <a:alpha val="25000"/>
              </a:schemeClr>
            </a:outerShdw>
          </a:effectLst>
        </p:spPr>
        <p:txBody>
          <a:bodyPr vert="horz" wrap="square" lIns="91440" tIns="45720" rIns="91440" bIns="45720" rtlCol="0" anchor="ctr"/>
          <a:lstStyle/>
          <a:p>
            <a:pPr algn="ctr">
              <a:lnSpc>
                <a:spcPct val="110000"/>
              </a:lnSpc>
            </a:pPr>
            <a:endParaRPr kumimoji="1" lang="zh-CN" altLang="en-US"/>
          </a:p>
        </p:txBody>
      </p:sp>
      <p:sp>
        <p:nvSpPr>
          <p:cNvPr id="10" name="标题 1"/>
          <p:cNvSpPr txBox="1"/>
          <p:nvPr/>
        </p:nvSpPr>
        <p:spPr>
          <a:xfrm>
            <a:off x="2516662" y="5009496"/>
            <a:ext cx="1704916" cy="343709"/>
          </a:xfrm>
          <a:prstGeom prst="roundRect">
            <a:avLst>
              <a:gd name="adj" fmla="val 50000"/>
            </a:avLst>
          </a:prstGeom>
          <a:solidFill>
            <a:schemeClr val="bg1"/>
          </a:solidFill>
          <a:ln w="12700" cap="sq">
            <a:noFill/>
            <a:miter/>
          </a:ln>
          <a:effectLst>
            <a:outerShdw blurRad="152400" algn="ctr" rotWithShape="0">
              <a:schemeClr val="accent1">
                <a:lumMod val="50000"/>
                <a:alpha val="25000"/>
              </a:schemeClr>
            </a:outerShdw>
          </a:effectLst>
        </p:spPr>
        <p:txBody>
          <a:bodyPr vert="horz" wrap="square" lIns="91440" tIns="45720" rIns="91440" bIns="45720" rtlCol="0" anchor="ctr"/>
          <a:lstStyle/>
          <a:p>
            <a:pPr algn="ctr">
              <a:lnSpc>
                <a:spcPct val="110000"/>
              </a:lnSpc>
            </a:pPr>
            <a:endParaRPr kumimoji="1" lang="zh-CN" altLang="en-US"/>
          </a:p>
        </p:txBody>
      </p:sp>
      <p:sp>
        <p:nvSpPr>
          <p:cNvPr id="11" name="标题 1"/>
          <p:cNvSpPr txBox="1"/>
          <p:nvPr/>
        </p:nvSpPr>
        <p:spPr>
          <a:xfrm>
            <a:off x="660400" y="1734706"/>
            <a:ext cx="2247907" cy="896012"/>
          </a:xfrm>
          <a:prstGeom prst="rect">
            <a:avLst/>
          </a:prstGeom>
          <a:noFill/>
          <a:ln>
            <a:noFill/>
          </a:ln>
        </p:spPr>
        <p:txBody>
          <a:bodyPr vert="horz" wrap="square" lIns="91440" tIns="45720" rIns="91440" bIns="45720" rtlCol="0" anchor="t"/>
          <a:lstStyle/>
          <a:p>
            <a:pPr algn="l">
              <a:lnSpc>
                <a:spcPct val="110000"/>
              </a:lnSpc>
            </a:pPr>
            <a:r>
              <a:rPr kumimoji="1" lang="en-US" altLang="zh-CN" sz="6000">
                <a:ln w="12700">
                  <a:noFill/>
                </a:ln>
                <a:gradFill>
                  <a:gsLst>
                    <a:gs pos="0">
                      <a:srgbClr val="5574F2">
                        <a:alpha val="100000"/>
                      </a:srgbClr>
                    </a:gs>
                    <a:gs pos="84000">
                      <a:srgbClr val="C6D1FB">
                        <a:alpha val="0"/>
                      </a:srgbClr>
                    </a:gs>
                  </a:gsLst>
                  <a:lin ang="5400000" scaled="0"/>
                </a:gradFill>
                <a:latin typeface="Source Han Sans CN Bold" panose="020B0800000000000000" charset="-122"/>
                <a:ea typeface="Source Han Sans CN Bold" panose="020B0800000000000000" charset="-122"/>
                <a:cs typeface="Source Han Sans CN Bold" panose="020B0800000000000000" charset="-122"/>
              </a:rPr>
              <a:t>2025</a:t>
            </a:r>
            <a:endParaRPr kumimoji="1" lang="zh-CN" altLang="en-US"/>
          </a:p>
        </p:txBody>
      </p:sp>
      <p:sp>
        <p:nvSpPr>
          <p:cNvPr id="12" name="标题 1"/>
          <p:cNvSpPr txBox="1"/>
          <p:nvPr/>
        </p:nvSpPr>
        <p:spPr>
          <a:xfrm flipH="1">
            <a:off x="0" y="5881962"/>
            <a:ext cx="948422" cy="948136"/>
          </a:xfrm>
          <a:custGeom>
            <a:avLst/>
            <a:gdLst>
              <a:gd name="connsiteX0" fmla="*/ 1191557 w 1191916"/>
              <a:gd name="connsiteY0" fmla="*/ 0 h 1191557"/>
              <a:gd name="connsiteX1" fmla="*/ 1191916 w 1191916"/>
              <a:gd name="connsiteY1" fmla="*/ 18 h 1191557"/>
              <a:gd name="connsiteX2" fmla="*/ 1191916 w 1191916"/>
              <a:gd name="connsiteY2" fmla="*/ 595816 h 1191557"/>
              <a:gd name="connsiteX3" fmla="*/ 1191556 w 1191916"/>
              <a:gd name="connsiteY3" fmla="*/ 595779 h 1191557"/>
              <a:gd name="connsiteX4" fmla="*/ 595778 w 1191916"/>
              <a:gd name="connsiteY4" fmla="*/ 1191557 h 1191557"/>
              <a:gd name="connsiteX5" fmla="*/ 0 w 1191916"/>
              <a:gd name="connsiteY5" fmla="*/ 1191557 h 1191557"/>
              <a:gd name="connsiteX6" fmla="*/ 1191557 w 1191916"/>
              <a:gd name="connsiteY6" fmla="*/ 0 h 1191557"/>
            </a:gdLst>
            <a:ahLst/>
            <a:cxnLst/>
            <a:rect l="l" t="t" r="r" b="b"/>
            <a:pathLst>
              <a:path w="1191916" h="1191557">
                <a:moveTo>
                  <a:pt x="1191557" y="0"/>
                </a:moveTo>
                <a:lnTo>
                  <a:pt x="1191916" y="18"/>
                </a:lnTo>
                <a:lnTo>
                  <a:pt x="1191916" y="595816"/>
                </a:lnTo>
                <a:lnTo>
                  <a:pt x="1191556" y="595779"/>
                </a:lnTo>
                <a:cubicBezTo>
                  <a:pt x="862517" y="595779"/>
                  <a:pt x="595778" y="862518"/>
                  <a:pt x="595778" y="1191557"/>
                </a:cubicBezTo>
                <a:lnTo>
                  <a:pt x="0" y="1191557"/>
                </a:lnTo>
                <a:cubicBezTo>
                  <a:pt x="0" y="533478"/>
                  <a:pt x="533478" y="0"/>
                  <a:pt x="1191557" y="0"/>
                </a:cubicBezTo>
                <a:close/>
              </a:path>
            </a:pathLst>
          </a:custGeom>
          <a:gradFill>
            <a:gsLst>
              <a:gs pos="22000">
                <a:schemeClr val="accent1"/>
              </a:gs>
              <a:gs pos="100000">
                <a:schemeClr val="accent1">
                  <a:alpha val="0"/>
                </a:schemeClr>
              </a:gs>
            </a:gsLst>
            <a:lin ang="5400000" scaled="0"/>
          </a:gradFill>
          <a:ln w="12700" cap="sq">
            <a:noFill/>
            <a:miter/>
          </a:ln>
        </p:spPr>
        <p:txBody>
          <a:bodyPr vert="horz" wrap="square" lIns="91440" tIns="45720" rIns="91440" bIns="45720" rtlCol="0" anchor="ctr"/>
          <a:lstStyle/>
          <a:p>
            <a:pPr algn="ctr">
              <a:lnSpc>
                <a:spcPct val="110000"/>
              </a:lnSpc>
            </a:pPr>
            <a:endParaRPr kumimoji="1" lang="zh-CN" altLang="en-US"/>
          </a:p>
        </p:txBody>
      </p:sp>
      <p:pic>
        <p:nvPicPr>
          <p:cNvPr id="13" name="图片 12"/>
          <p:cNvPicPr>
            <a:picLocks noChangeAspect="1"/>
          </p:cNvPicPr>
          <p:nvPr/>
        </p:nvPicPr>
        <p:blipFill>
          <a:blip r:embed="rId2">
            <a:alphaModFix amt="100000"/>
          </a:blip>
          <a:srcRect/>
          <a:stretch>
            <a:fillRect/>
          </a:stretch>
        </p:blipFill>
        <p:spPr>
          <a:xfrm>
            <a:off x="6701339" y="1130300"/>
            <a:ext cx="4734899" cy="5727700"/>
          </a:xfrm>
          <a:prstGeom prst="rect">
            <a:avLst/>
          </a:prstGeom>
          <a:noFill/>
          <a:ln>
            <a:noFill/>
          </a:ln>
        </p:spPr>
      </p:pic>
      <p:sp>
        <p:nvSpPr>
          <p:cNvPr id="14" name="标题 1"/>
          <p:cNvSpPr txBox="1"/>
          <p:nvPr/>
        </p:nvSpPr>
        <p:spPr>
          <a:xfrm>
            <a:off x="856182" y="5055032"/>
            <a:ext cx="984287" cy="227237"/>
          </a:xfrm>
          <a:prstGeom prst="rect">
            <a:avLst/>
          </a:prstGeom>
          <a:noFill/>
          <a:ln>
            <a:noFill/>
          </a:ln>
        </p:spPr>
        <p:txBody>
          <a:bodyPr vert="horz" wrap="square" lIns="0" tIns="0" rIns="0" bIns="0" rtlCol="0" anchor="ctr"/>
          <a:lstStyle/>
          <a:p>
            <a:pPr algn="l">
              <a:lnSpc>
                <a:spcPct val="100000"/>
              </a:lnSpc>
            </a:pPr>
            <a:r>
              <a:rPr kumimoji="1" lang="en-US" altLang="zh-CN" sz="1600">
                <a:ln w="6350">
                  <a:noFill/>
                </a:ln>
                <a:solidFill>
                  <a:srgbClr val="000000">
                    <a:alpha val="100000"/>
                  </a:srgbClr>
                </a:solidFill>
                <a:latin typeface="Source Han Sans" panose="020B0500000000000000" charset="-122"/>
                <a:ea typeface="Source Han Sans" panose="020B0500000000000000" charset="-122"/>
                <a:cs typeface="Source Han Sans" panose="020B0500000000000000" charset="-122"/>
              </a:rPr>
              <a:t>主讲人：</a:t>
            </a:r>
            <a:endParaRPr kumimoji="1" lang="zh-CN" altLang="en-US"/>
          </a:p>
        </p:txBody>
      </p:sp>
      <p:sp>
        <p:nvSpPr>
          <p:cNvPr id="15" name="标题 1"/>
          <p:cNvSpPr txBox="1"/>
          <p:nvPr/>
        </p:nvSpPr>
        <p:spPr>
          <a:xfrm>
            <a:off x="3354514" y="5053572"/>
            <a:ext cx="984196" cy="230156"/>
          </a:xfrm>
          <a:prstGeom prst="rect">
            <a:avLst/>
          </a:prstGeom>
          <a:noFill/>
          <a:ln>
            <a:noFill/>
          </a:ln>
        </p:spPr>
        <p:txBody>
          <a:bodyPr vert="horz" wrap="square" lIns="0" tIns="0" rIns="0" bIns="0" rtlCol="0" anchor="ctr"/>
          <a:lstStyle/>
          <a:p>
            <a:pPr algn="l">
              <a:lnSpc>
                <a:spcPct val="100000"/>
              </a:lnSpc>
            </a:pPr>
            <a:r>
              <a:rPr kumimoji="1" lang="en-US" altLang="zh-CN" sz="1600">
                <a:ln w="6350">
                  <a:noFill/>
                </a:ln>
                <a:solidFill>
                  <a:srgbClr val="000000">
                    <a:alpha val="100000"/>
                  </a:srgbClr>
                </a:solidFill>
                <a:latin typeface="Source Han Sans" panose="020B0500000000000000" charset="-122"/>
                <a:ea typeface="Source Han Sans" panose="020B0500000000000000" charset="-122"/>
                <a:cs typeface="Source Han Sans" panose="020B0500000000000000" charset="-122"/>
              </a:rPr>
              <a:t>2025.12</a:t>
            </a:r>
            <a:endParaRPr kumimoji="1" lang="zh-CN" altLang="en-US"/>
          </a:p>
        </p:txBody>
      </p:sp>
      <p:sp>
        <p:nvSpPr>
          <p:cNvPr id="16" name="标题 1"/>
          <p:cNvSpPr txBox="1"/>
          <p:nvPr/>
        </p:nvSpPr>
        <p:spPr>
          <a:xfrm>
            <a:off x="1622683" y="5047100"/>
            <a:ext cx="1005791" cy="243100"/>
          </a:xfrm>
          <a:prstGeom prst="rect">
            <a:avLst/>
          </a:prstGeom>
          <a:noFill/>
          <a:ln>
            <a:noFill/>
          </a:ln>
        </p:spPr>
        <p:txBody>
          <a:bodyPr vert="horz" wrap="square" lIns="0" tIns="0" rIns="0" bIns="0" rtlCol="0" anchor="ctr"/>
          <a:lstStyle/>
          <a:p>
            <a:pPr algn="l">
              <a:lnSpc>
                <a:spcPct val="100000"/>
              </a:lnSpc>
            </a:pPr>
            <a:r>
              <a:rPr kumimoji="1" lang="zh-CN" altLang="en-US"/>
              <a:t>第</a:t>
            </a:r>
            <a:r>
              <a:rPr kumimoji="1" lang="zh-CN" altLang="en-US"/>
              <a:t>五组</a:t>
            </a:r>
            <a:endParaRPr kumimoji="1" lang="zh-CN" altLang="en-US"/>
          </a:p>
        </p:txBody>
      </p:sp>
      <p:sp>
        <p:nvSpPr>
          <p:cNvPr id="17" name="标题 1"/>
          <p:cNvSpPr txBox="1"/>
          <p:nvPr/>
        </p:nvSpPr>
        <p:spPr>
          <a:xfrm>
            <a:off x="2811967" y="5054302"/>
            <a:ext cx="756233" cy="228696"/>
          </a:xfrm>
          <a:prstGeom prst="rect">
            <a:avLst/>
          </a:prstGeom>
          <a:noFill/>
          <a:ln>
            <a:noFill/>
          </a:ln>
        </p:spPr>
        <p:txBody>
          <a:bodyPr vert="horz" wrap="square" lIns="0" tIns="0" rIns="0" bIns="0" rtlCol="0" anchor="ctr"/>
          <a:lstStyle/>
          <a:p>
            <a:pPr algn="l">
              <a:lnSpc>
                <a:spcPct val="100000"/>
              </a:lnSpc>
            </a:pPr>
            <a:r>
              <a:rPr kumimoji="1" lang="en-US" altLang="zh-CN" sz="1600">
                <a:ln w="6350">
                  <a:noFill/>
                </a:ln>
                <a:solidFill>
                  <a:srgbClr val="000000">
                    <a:alpha val="100000"/>
                  </a:srgbClr>
                </a:solidFill>
                <a:latin typeface="Source Han Sans" panose="020B0500000000000000" charset="-122"/>
                <a:ea typeface="Source Han Sans" panose="020B0500000000000000" charset="-122"/>
                <a:cs typeface="Source Han Sans" panose="020B0500000000000000" charset="-122"/>
              </a:rPr>
              <a:t>时间：</a:t>
            </a:r>
            <a:endParaRPr kumimoji="1" lang="zh-CN" altLang="en-US"/>
          </a:p>
        </p:txBody>
      </p:sp>
      <p:sp>
        <p:nvSpPr>
          <p:cNvPr id="18" name="标题 1"/>
          <p:cNvSpPr txBox="1"/>
          <p:nvPr/>
        </p:nvSpPr>
        <p:spPr>
          <a:xfrm>
            <a:off x="548820" y="2813245"/>
            <a:ext cx="5303591" cy="1799121"/>
          </a:xfrm>
          <a:prstGeom prst="rect">
            <a:avLst/>
          </a:prstGeom>
          <a:noFill/>
          <a:ln>
            <a:noFill/>
          </a:ln>
        </p:spPr>
        <p:txBody>
          <a:bodyPr vert="horz" wrap="square" lIns="91440" tIns="45720" rIns="91440" bIns="45720" rtlCol="0" anchor="t"/>
          <a:lstStyle/>
          <a:p>
            <a:pPr algn="l">
              <a:lnSpc>
                <a:spcPct val="130000"/>
              </a:lnSpc>
            </a:pPr>
            <a:r>
              <a:rPr kumimoji="1" lang="zh-CN" altLang="en-US" sz="3900">
                <a:ln w="12700">
                  <a:noFill/>
                </a:ln>
                <a:solidFill>
                  <a:srgbClr val="262626">
                    <a:alpha val="100000"/>
                  </a:srgbClr>
                </a:solidFill>
                <a:latin typeface="Source Han Sans CN Bold" panose="020B0800000000000000" charset="-122"/>
                <a:ea typeface="Source Han Sans CN Bold" panose="020B0800000000000000" charset="-122"/>
                <a:cs typeface="Source Han Sans CN Bold" panose="020B0800000000000000" charset="-122"/>
              </a:rPr>
              <a:t>第一周实验</a:t>
            </a:r>
            <a:endParaRPr kumimoji="1" lang="zh-CN" altLang="en-US" sz="3900">
              <a:ln w="12700">
                <a:noFill/>
              </a:ln>
              <a:solidFill>
                <a:srgbClr val="262626">
                  <a:alpha val="100000"/>
                </a:srgbClr>
              </a:solidFill>
              <a:latin typeface="Source Han Sans CN Bold" panose="020B0800000000000000" charset="-122"/>
              <a:ea typeface="Source Han Sans CN Bold" panose="020B0800000000000000" charset="-122"/>
              <a:cs typeface="Source Han Sans CN Bold" panose="020B0800000000000000" charset="-122"/>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标题 1"/>
          <p:cNvSpPr txBox="1"/>
          <p:nvPr/>
        </p:nvSpPr>
        <p:spPr>
          <a:xfrm>
            <a:off x="695325" y="1327785"/>
            <a:ext cx="10476865" cy="935355"/>
          </a:xfrm>
          <a:prstGeom prst="rect">
            <a:avLst/>
          </a:prstGeom>
          <a:noFill/>
          <a:ln>
            <a:noFill/>
          </a:ln>
        </p:spPr>
        <p:txBody>
          <a:bodyPr vert="horz" wrap="square" lIns="0" tIns="0" rIns="0" bIns="0" rtlCol="0" anchor="t"/>
          <a:lstStyle/>
          <a:p>
            <a:pPr algn="l">
              <a:lnSpc>
                <a:spcPct val="150000"/>
              </a:lnSpc>
            </a:pPr>
            <a:endParaRPr kumimoji="1" lang="zh-CN" altLang="en-US"/>
          </a:p>
        </p:txBody>
      </p:sp>
      <p:sp>
        <p:nvSpPr>
          <p:cNvPr id="13" name="标题 1"/>
          <p:cNvSpPr txBox="1"/>
          <p:nvPr/>
        </p:nvSpPr>
        <p:spPr>
          <a:xfrm>
            <a:off x="773150" y="427667"/>
            <a:ext cx="10745749" cy="432000"/>
          </a:xfrm>
          <a:prstGeom prst="rect">
            <a:avLst/>
          </a:prstGeom>
          <a:noFill/>
          <a:ln>
            <a:noFill/>
          </a:ln>
        </p:spPr>
        <p:txBody>
          <a:bodyPr vert="horz" wrap="square" lIns="0" tIns="0" rIns="0" bIns="0" rtlCol="0" anchor="ctr"/>
          <a:lstStyle/>
          <a:p>
            <a:pPr algn="l">
              <a:lnSpc>
                <a:spcPct val="110000"/>
              </a:lnSpc>
            </a:pPr>
            <a:r>
              <a:rPr kumimoji="1" lang="zh-CN" sz="3200">
                <a:ln w="12700">
                  <a:noFill/>
                </a:ln>
                <a:solidFill>
                  <a:srgbClr val="262626">
                    <a:alpha val="100000"/>
                  </a:srgbClr>
                </a:solidFill>
                <a:latin typeface="微软雅黑" panose="020B0503020204020204" charset="-122"/>
                <a:ea typeface="微软雅黑" panose="020B0503020204020204" charset="-122"/>
                <a:cs typeface="微软雅黑" panose="020B0503020204020204" charset="-122"/>
              </a:rPr>
              <a:t>数据可视化</a:t>
            </a:r>
            <a:endParaRPr kumimoji="1" lang="zh-CN" sz="3200">
              <a:ln w="12700">
                <a:noFill/>
              </a:ln>
              <a:solidFill>
                <a:srgbClr val="262626">
                  <a:alpha val="100000"/>
                </a:srgbClr>
              </a:solidFill>
              <a:latin typeface="微软雅黑" panose="020B0503020204020204" charset="-122"/>
              <a:ea typeface="微软雅黑" panose="020B0503020204020204" charset="-122"/>
              <a:cs typeface="微软雅黑" panose="020B0503020204020204" charset="-122"/>
            </a:endParaRPr>
          </a:p>
        </p:txBody>
      </p:sp>
      <p:sp>
        <p:nvSpPr>
          <p:cNvPr id="14" name="标题 1"/>
          <p:cNvSpPr txBox="1"/>
          <p:nvPr/>
        </p:nvSpPr>
        <p:spPr>
          <a:xfrm>
            <a:off x="264152" y="277385"/>
            <a:ext cx="360000" cy="285696"/>
          </a:xfrm>
          <a:custGeom>
            <a:avLst/>
            <a:gdLst>
              <a:gd name="connsiteX0" fmla="*/ 431250 w 431250"/>
              <a:gd name="connsiteY0" fmla="*/ 0 h 342240"/>
              <a:gd name="connsiteX1" fmla="*/ 431250 w 431250"/>
              <a:gd name="connsiteY1" fmla="*/ 74003 h 342240"/>
              <a:gd name="connsiteX2" fmla="*/ 332839 w 431250"/>
              <a:gd name="connsiteY2" fmla="*/ 169740 h 342240"/>
              <a:gd name="connsiteX3" fmla="*/ 431250 w 431250"/>
              <a:gd name="connsiteY3" fmla="*/ 169740 h 342240"/>
              <a:gd name="connsiteX4" fmla="*/ 431250 w 431250"/>
              <a:gd name="connsiteY4" fmla="*/ 342240 h 342240"/>
              <a:gd name="connsiteX5" fmla="*/ 258750 w 431250"/>
              <a:gd name="connsiteY5" fmla="*/ 342240 h 342240"/>
              <a:gd name="connsiteX6" fmla="*/ 258750 w 431250"/>
              <a:gd name="connsiteY6" fmla="*/ 169740 h 342240"/>
              <a:gd name="connsiteX7" fmla="*/ 431250 w 431250"/>
              <a:gd name="connsiteY7" fmla="*/ 0 h 342240"/>
              <a:gd name="connsiteX8" fmla="*/ 172500 w 431250"/>
              <a:gd name="connsiteY8" fmla="*/ 0 h 342240"/>
              <a:gd name="connsiteX9" fmla="*/ 172500 w 431250"/>
              <a:gd name="connsiteY9" fmla="*/ 74003 h 342240"/>
              <a:gd name="connsiteX10" fmla="*/ 74089 w 431250"/>
              <a:gd name="connsiteY10" fmla="*/ 169740 h 342240"/>
              <a:gd name="connsiteX11" fmla="*/ 172500 w 431250"/>
              <a:gd name="connsiteY11" fmla="*/ 169740 h 342240"/>
              <a:gd name="connsiteX12" fmla="*/ 172500 w 431250"/>
              <a:gd name="connsiteY12" fmla="*/ 342240 h 342240"/>
              <a:gd name="connsiteX13" fmla="*/ 0 w 431250"/>
              <a:gd name="connsiteY13" fmla="*/ 342240 h 342240"/>
              <a:gd name="connsiteX14" fmla="*/ 0 w 431250"/>
              <a:gd name="connsiteY14" fmla="*/ 169740 h 342240"/>
              <a:gd name="connsiteX15" fmla="*/ 172500 w 431250"/>
              <a:gd name="connsiteY15" fmla="*/ 0 h 342240"/>
            </a:gdLst>
            <a:ahLst/>
            <a:cxnLst/>
            <a:rect l="l" t="t" r="r" b="b"/>
            <a:pathLst>
              <a:path w="431250" h="342240">
                <a:moveTo>
                  <a:pt x="431250" y="0"/>
                </a:moveTo>
                <a:lnTo>
                  <a:pt x="431250" y="74003"/>
                </a:lnTo>
                <a:cubicBezTo>
                  <a:pt x="377945" y="74028"/>
                  <a:pt x="334333" y="116456"/>
                  <a:pt x="332839" y="169740"/>
                </a:cubicBezTo>
                <a:lnTo>
                  <a:pt x="431250" y="169740"/>
                </a:lnTo>
                <a:lnTo>
                  <a:pt x="431250" y="342240"/>
                </a:lnTo>
                <a:lnTo>
                  <a:pt x="258750" y="342240"/>
                </a:lnTo>
                <a:lnTo>
                  <a:pt x="258750" y="169740"/>
                </a:lnTo>
                <a:cubicBezTo>
                  <a:pt x="260258" y="75551"/>
                  <a:pt x="337049" y="-12"/>
                  <a:pt x="431250" y="0"/>
                </a:cubicBezTo>
                <a:close/>
                <a:moveTo>
                  <a:pt x="172500" y="0"/>
                </a:moveTo>
                <a:lnTo>
                  <a:pt x="172500" y="74003"/>
                </a:lnTo>
                <a:cubicBezTo>
                  <a:pt x="119195" y="74028"/>
                  <a:pt x="75583" y="116456"/>
                  <a:pt x="74089" y="169740"/>
                </a:cubicBezTo>
                <a:lnTo>
                  <a:pt x="172500" y="169740"/>
                </a:lnTo>
                <a:lnTo>
                  <a:pt x="172500" y="342240"/>
                </a:lnTo>
                <a:lnTo>
                  <a:pt x="0" y="342240"/>
                </a:lnTo>
                <a:lnTo>
                  <a:pt x="0" y="169740"/>
                </a:lnTo>
                <a:cubicBezTo>
                  <a:pt x="1508" y="75551"/>
                  <a:pt x="78299" y="-12"/>
                  <a:pt x="172500" y="0"/>
                </a:cubicBezTo>
                <a:close/>
              </a:path>
            </a:pathLst>
          </a:custGeom>
          <a:solidFill>
            <a:schemeClr val="accent1"/>
          </a:solidFill>
          <a:ln w="5424" cap="flat">
            <a:noFill/>
            <a:miter/>
          </a:ln>
        </p:spPr>
        <p:txBody>
          <a:bodyPr vert="horz" wrap="square" lIns="0" tIns="0" rIns="0" bIns="0" rtlCol="0" anchor="ctr"/>
          <a:lstStyle/>
          <a:p>
            <a:pPr algn="l">
              <a:lnSpc>
                <a:spcPct val="110000"/>
              </a:lnSpc>
            </a:pPr>
            <a:endParaRPr kumimoji="1" lang="zh-CN" altLang="en-US"/>
          </a:p>
        </p:txBody>
      </p:sp>
      <p:sp>
        <p:nvSpPr>
          <p:cNvPr id="6" name="文本框 5"/>
          <p:cNvSpPr txBox="1"/>
          <p:nvPr/>
        </p:nvSpPr>
        <p:spPr>
          <a:xfrm>
            <a:off x="264160" y="1196975"/>
            <a:ext cx="5088890" cy="4382770"/>
          </a:xfrm>
          <a:prstGeom prst="rect">
            <a:avLst/>
          </a:prstGeom>
          <a:noFill/>
        </p:spPr>
        <p:txBody>
          <a:bodyPr wrap="square" rtlCol="0">
            <a:noAutofit/>
          </a:bodyPr>
          <a:p>
            <a:r>
              <a:rPr lang="en-US" altLang="zh-CN"/>
              <a:t>Word2Vec </a:t>
            </a:r>
            <a:r>
              <a:rPr lang="zh-CN" altLang="en-US"/>
              <a:t>训练后的词向量会将文本中的词汇转换为高维（</a:t>
            </a:r>
            <a:r>
              <a:rPr lang="en-US" altLang="zh-CN"/>
              <a:t>128 </a:t>
            </a:r>
            <a:r>
              <a:rPr lang="zh-CN" altLang="en-US"/>
              <a:t>维）的向量。由于高维数据不易直观展示，因此需要进行降维处理，使其可视化。</a:t>
            </a:r>
            <a:endParaRPr lang="zh-CN" altLang="en-US"/>
          </a:p>
          <a:p>
            <a:endParaRPr lang="en-US" altLang="zh-CN"/>
          </a:p>
          <a:p>
            <a:r>
              <a:rPr lang="en-US" altLang="zh-CN"/>
              <a:t>t-SNE (t-Distributed Stochastic Neighbor Embedding) </a:t>
            </a:r>
            <a:r>
              <a:rPr lang="zh-CN" altLang="en-US"/>
              <a:t>是一种降维算法，常用于将高维数据映射到</a:t>
            </a:r>
            <a:r>
              <a:rPr lang="en-US" altLang="zh-CN"/>
              <a:t> 2 </a:t>
            </a:r>
            <a:r>
              <a:rPr lang="zh-CN" altLang="en-US"/>
              <a:t>维或</a:t>
            </a:r>
            <a:r>
              <a:rPr lang="en-US" altLang="zh-CN"/>
              <a:t> 3 </a:t>
            </a:r>
            <a:r>
              <a:rPr lang="zh-CN" altLang="en-US"/>
              <a:t>维空间，便于可视化。这里使用</a:t>
            </a:r>
            <a:r>
              <a:rPr lang="en-US" altLang="zh-CN"/>
              <a:t> TSNE(n_components=2, perplexity=30, random_state=42) </a:t>
            </a:r>
            <a:r>
              <a:rPr lang="zh-CN" altLang="en-US"/>
              <a:t>将</a:t>
            </a:r>
            <a:r>
              <a:rPr lang="en-US" altLang="zh-CN"/>
              <a:t> Word2Vec </a:t>
            </a:r>
            <a:r>
              <a:rPr lang="zh-CN" altLang="en-US"/>
              <a:t>训练出的</a:t>
            </a:r>
            <a:r>
              <a:rPr lang="en-US" altLang="zh-CN"/>
              <a:t> 128 </a:t>
            </a:r>
            <a:r>
              <a:rPr lang="zh-CN" altLang="en-US"/>
              <a:t>维词向量降维到</a:t>
            </a:r>
            <a:r>
              <a:rPr lang="en-US" altLang="zh-CN"/>
              <a:t> 2 </a:t>
            </a:r>
            <a:r>
              <a:rPr lang="zh-CN" altLang="en-US"/>
              <a:t>维。</a:t>
            </a:r>
            <a:endParaRPr lang="zh-CN" altLang="en-US"/>
          </a:p>
          <a:p>
            <a:endParaRPr lang="en-US" altLang="zh-CN"/>
          </a:p>
          <a:p>
            <a:r>
              <a:rPr lang="zh-CN" altLang="en-US"/>
              <a:t>用</a:t>
            </a:r>
            <a:r>
              <a:rPr lang="en-US" altLang="zh-CN"/>
              <a:t>Matplotlib </a:t>
            </a:r>
            <a:r>
              <a:rPr lang="zh-CN" altLang="en-US"/>
              <a:t>用于进行可视化。</a:t>
            </a:r>
            <a:endParaRPr lang="zh-CN" altLang="en-US"/>
          </a:p>
        </p:txBody>
      </p:sp>
      <p:pic>
        <p:nvPicPr>
          <p:cNvPr id="2" name="图片 1"/>
          <p:cNvPicPr>
            <a:picLocks noChangeAspect="1"/>
          </p:cNvPicPr>
          <p:nvPr/>
        </p:nvPicPr>
        <p:blipFill>
          <a:blip r:embed="rId1"/>
          <a:stretch>
            <a:fillRect/>
          </a:stretch>
        </p:blipFill>
        <p:spPr>
          <a:xfrm>
            <a:off x="5231765" y="404495"/>
            <a:ext cx="6664325" cy="5324475"/>
          </a:xfrm>
          <a:prstGeom prst="rect">
            <a:avLst/>
          </a:prstGeom>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标题 1"/>
          <p:cNvSpPr txBox="1"/>
          <p:nvPr/>
        </p:nvSpPr>
        <p:spPr>
          <a:xfrm>
            <a:off x="695325" y="1327785"/>
            <a:ext cx="10476865" cy="935355"/>
          </a:xfrm>
          <a:prstGeom prst="rect">
            <a:avLst/>
          </a:prstGeom>
          <a:noFill/>
          <a:ln>
            <a:noFill/>
          </a:ln>
        </p:spPr>
        <p:txBody>
          <a:bodyPr vert="horz" wrap="square" lIns="0" tIns="0" rIns="0" bIns="0" rtlCol="0" anchor="t"/>
          <a:lstStyle/>
          <a:p>
            <a:pPr algn="l">
              <a:lnSpc>
                <a:spcPct val="150000"/>
              </a:lnSpc>
            </a:pPr>
            <a:endParaRPr kumimoji="1" lang="zh-CN" altLang="en-US"/>
          </a:p>
        </p:txBody>
      </p:sp>
      <p:sp>
        <p:nvSpPr>
          <p:cNvPr id="13" name="标题 1"/>
          <p:cNvSpPr txBox="1"/>
          <p:nvPr/>
        </p:nvSpPr>
        <p:spPr>
          <a:xfrm>
            <a:off x="773150" y="427667"/>
            <a:ext cx="10745749" cy="432000"/>
          </a:xfrm>
          <a:prstGeom prst="rect">
            <a:avLst/>
          </a:prstGeom>
          <a:noFill/>
          <a:ln>
            <a:noFill/>
          </a:ln>
        </p:spPr>
        <p:txBody>
          <a:bodyPr vert="horz" wrap="square" lIns="0" tIns="0" rIns="0" bIns="0" rtlCol="0" anchor="ctr"/>
          <a:lstStyle/>
          <a:p>
            <a:pPr algn="l">
              <a:lnSpc>
                <a:spcPct val="110000"/>
              </a:lnSpc>
            </a:pPr>
            <a:r>
              <a:rPr kumimoji="1" lang="zh-CN" sz="3200">
                <a:ln w="12700">
                  <a:noFill/>
                </a:ln>
                <a:solidFill>
                  <a:srgbClr val="262626">
                    <a:alpha val="100000"/>
                  </a:srgbClr>
                </a:solidFill>
                <a:latin typeface="微软雅黑" panose="020B0503020204020204" charset="-122"/>
                <a:ea typeface="微软雅黑" panose="020B0503020204020204" charset="-122"/>
                <a:cs typeface="微软雅黑" panose="020B0503020204020204" charset="-122"/>
              </a:rPr>
              <a:t>数据可视化</a:t>
            </a:r>
            <a:endParaRPr kumimoji="1" lang="zh-CN" sz="3200">
              <a:ln w="12700">
                <a:noFill/>
              </a:ln>
              <a:solidFill>
                <a:srgbClr val="262626">
                  <a:alpha val="100000"/>
                </a:srgbClr>
              </a:solidFill>
              <a:latin typeface="微软雅黑" panose="020B0503020204020204" charset="-122"/>
              <a:ea typeface="微软雅黑" panose="020B0503020204020204" charset="-122"/>
              <a:cs typeface="微软雅黑" panose="020B0503020204020204" charset="-122"/>
            </a:endParaRPr>
          </a:p>
        </p:txBody>
      </p:sp>
      <p:sp>
        <p:nvSpPr>
          <p:cNvPr id="14" name="标题 1"/>
          <p:cNvSpPr txBox="1"/>
          <p:nvPr/>
        </p:nvSpPr>
        <p:spPr>
          <a:xfrm>
            <a:off x="264152" y="277385"/>
            <a:ext cx="360000" cy="285696"/>
          </a:xfrm>
          <a:custGeom>
            <a:avLst/>
            <a:gdLst>
              <a:gd name="connsiteX0" fmla="*/ 431250 w 431250"/>
              <a:gd name="connsiteY0" fmla="*/ 0 h 342240"/>
              <a:gd name="connsiteX1" fmla="*/ 431250 w 431250"/>
              <a:gd name="connsiteY1" fmla="*/ 74003 h 342240"/>
              <a:gd name="connsiteX2" fmla="*/ 332839 w 431250"/>
              <a:gd name="connsiteY2" fmla="*/ 169740 h 342240"/>
              <a:gd name="connsiteX3" fmla="*/ 431250 w 431250"/>
              <a:gd name="connsiteY3" fmla="*/ 169740 h 342240"/>
              <a:gd name="connsiteX4" fmla="*/ 431250 w 431250"/>
              <a:gd name="connsiteY4" fmla="*/ 342240 h 342240"/>
              <a:gd name="connsiteX5" fmla="*/ 258750 w 431250"/>
              <a:gd name="connsiteY5" fmla="*/ 342240 h 342240"/>
              <a:gd name="connsiteX6" fmla="*/ 258750 w 431250"/>
              <a:gd name="connsiteY6" fmla="*/ 169740 h 342240"/>
              <a:gd name="connsiteX7" fmla="*/ 431250 w 431250"/>
              <a:gd name="connsiteY7" fmla="*/ 0 h 342240"/>
              <a:gd name="connsiteX8" fmla="*/ 172500 w 431250"/>
              <a:gd name="connsiteY8" fmla="*/ 0 h 342240"/>
              <a:gd name="connsiteX9" fmla="*/ 172500 w 431250"/>
              <a:gd name="connsiteY9" fmla="*/ 74003 h 342240"/>
              <a:gd name="connsiteX10" fmla="*/ 74089 w 431250"/>
              <a:gd name="connsiteY10" fmla="*/ 169740 h 342240"/>
              <a:gd name="connsiteX11" fmla="*/ 172500 w 431250"/>
              <a:gd name="connsiteY11" fmla="*/ 169740 h 342240"/>
              <a:gd name="connsiteX12" fmla="*/ 172500 w 431250"/>
              <a:gd name="connsiteY12" fmla="*/ 342240 h 342240"/>
              <a:gd name="connsiteX13" fmla="*/ 0 w 431250"/>
              <a:gd name="connsiteY13" fmla="*/ 342240 h 342240"/>
              <a:gd name="connsiteX14" fmla="*/ 0 w 431250"/>
              <a:gd name="connsiteY14" fmla="*/ 169740 h 342240"/>
              <a:gd name="connsiteX15" fmla="*/ 172500 w 431250"/>
              <a:gd name="connsiteY15" fmla="*/ 0 h 342240"/>
            </a:gdLst>
            <a:ahLst/>
            <a:cxnLst/>
            <a:rect l="l" t="t" r="r" b="b"/>
            <a:pathLst>
              <a:path w="431250" h="342240">
                <a:moveTo>
                  <a:pt x="431250" y="0"/>
                </a:moveTo>
                <a:lnTo>
                  <a:pt x="431250" y="74003"/>
                </a:lnTo>
                <a:cubicBezTo>
                  <a:pt x="377945" y="74028"/>
                  <a:pt x="334333" y="116456"/>
                  <a:pt x="332839" y="169740"/>
                </a:cubicBezTo>
                <a:lnTo>
                  <a:pt x="431250" y="169740"/>
                </a:lnTo>
                <a:lnTo>
                  <a:pt x="431250" y="342240"/>
                </a:lnTo>
                <a:lnTo>
                  <a:pt x="258750" y="342240"/>
                </a:lnTo>
                <a:lnTo>
                  <a:pt x="258750" y="169740"/>
                </a:lnTo>
                <a:cubicBezTo>
                  <a:pt x="260258" y="75551"/>
                  <a:pt x="337049" y="-12"/>
                  <a:pt x="431250" y="0"/>
                </a:cubicBezTo>
                <a:close/>
                <a:moveTo>
                  <a:pt x="172500" y="0"/>
                </a:moveTo>
                <a:lnTo>
                  <a:pt x="172500" y="74003"/>
                </a:lnTo>
                <a:cubicBezTo>
                  <a:pt x="119195" y="74028"/>
                  <a:pt x="75583" y="116456"/>
                  <a:pt x="74089" y="169740"/>
                </a:cubicBezTo>
                <a:lnTo>
                  <a:pt x="172500" y="169740"/>
                </a:lnTo>
                <a:lnTo>
                  <a:pt x="172500" y="342240"/>
                </a:lnTo>
                <a:lnTo>
                  <a:pt x="0" y="342240"/>
                </a:lnTo>
                <a:lnTo>
                  <a:pt x="0" y="169740"/>
                </a:lnTo>
                <a:cubicBezTo>
                  <a:pt x="1508" y="75551"/>
                  <a:pt x="78299" y="-12"/>
                  <a:pt x="172500" y="0"/>
                </a:cubicBezTo>
                <a:close/>
              </a:path>
            </a:pathLst>
          </a:custGeom>
          <a:solidFill>
            <a:schemeClr val="accent1"/>
          </a:solidFill>
          <a:ln w="5424" cap="flat">
            <a:noFill/>
            <a:miter/>
          </a:ln>
        </p:spPr>
        <p:txBody>
          <a:bodyPr vert="horz" wrap="square" lIns="0" tIns="0" rIns="0" bIns="0" rtlCol="0" anchor="ctr"/>
          <a:lstStyle/>
          <a:p>
            <a:pPr algn="l">
              <a:lnSpc>
                <a:spcPct val="110000"/>
              </a:lnSpc>
            </a:pPr>
            <a:endParaRPr kumimoji="1" lang="zh-CN" altLang="en-US"/>
          </a:p>
        </p:txBody>
      </p:sp>
      <p:sp>
        <p:nvSpPr>
          <p:cNvPr id="2" name="文本框 1"/>
          <p:cNvSpPr txBox="1"/>
          <p:nvPr/>
        </p:nvSpPr>
        <p:spPr>
          <a:xfrm>
            <a:off x="551180" y="2132965"/>
            <a:ext cx="5099050" cy="3550285"/>
          </a:xfrm>
          <a:prstGeom prst="rect">
            <a:avLst/>
          </a:prstGeom>
          <a:noFill/>
        </p:spPr>
        <p:txBody>
          <a:bodyPr wrap="square" rtlCol="0">
            <a:noAutofit/>
          </a:bodyPr>
          <a:p>
            <a:r>
              <a:rPr lang="zh-CN" altLang="en-US"/>
              <a:t>首先，代码通过筛选</a:t>
            </a:r>
            <a:r>
              <a:rPr lang="en-US" altLang="zh-CN"/>
              <a:t> train </a:t>
            </a:r>
            <a:r>
              <a:rPr lang="zh-CN" altLang="en-US"/>
              <a:t>数据集中的情感极性（</a:t>
            </a:r>
            <a:r>
              <a:rPr lang="en-US" altLang="zh-CN"/>
              <a:t>polarity</a:t>
            </a:r>
            <a:r>
              <a:rPr lang="zh-CN" altLang="en-US"/>
              <a:t>）字段，将正面评论（</a:t>
            </a:r>
            <a:r>
              <a:rPr lang="en-US" altLang="zh-CN"/>
              <a:t>polarity == 2</a:t>
            </a:r>
            <a:r>
              <a:rPr lang="zh-CN" altLang="en-US"/>
              <a:t>）和负面评论（</a:t>
            </a:r>
            <a:r>
              <a:rPr lang="en-US" altLang="zh-CN"/>
              <a:t>polarity == 1</a:t>
            </a:r>
            <a:r>
              <a:rPr lang="zh-CN" altLang="en-US"/>
              <a:t>）分开。随后将负面评论的文本数据转换为列表并将其整合为一整个长字符串并将其输入一个创建的词云对象中。词云随后对文本进行分词处理，统计单词出现的频率，并据此决定单词在词云中呈现的大小和颜色</a:t>
            </a:r>
            <a:endParaRPr lang="zh-CN" altLang="en-US"/>
          </a:p>
        </p:txBody>
      </p:sp>
      <p:pic>
        <p:nvPicPr>
          <p:cNvPr id="4" name="图片 3"/>
          <p:cNvPicPr>
            <a:picLocks noChangeAspect="1"/>
          </p:cNvPicPr>
          <p:nvPr/>
        </p:nvPicPr>
        <p:blipFill>
          <a:blip r:embed="rId1"/>
          <a:stretch>
            <a:fillRect/>
          </a:stretch>
        </p:blipFill>
        <p:spPr>
          <a:xfrm>
            <a:off x="5808345" y="908685"/>
            <a:ext cx="5942965" cy="4399915"/>
          </a:xfrm>
          <a:prstGeom prst="rect">
            <a:avLst/>
          </a:prstGeom>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4" name="标题 1"/>
          <p:cNvSpPr txBox="1"/>
          <p:nvPr/>
        </p:nvSpPr>
        <p:spPr>
          <a:xfrm>
            <a:off x="264152" y="277385"/>
            <a:ext cx="360000" cy="285696"/>
          </a:xfrm>
          <a:custGeom>
            <a:avLst/>
            <a:gdLst>
              <a:gd name="connsiteX0" fmla="*/ 431250 w 431250"/>
              <a:gd name="connsiteY0" fmla="*/ 0 h 342240"/>
              <a:gd name="connsiteX1" fmla="*/ 431250 w 431250"/>
              <a:gd name="connsiteY1" fmla="*/ 74003 h 342240"/>
              <a:gd name="connsiteX2" fmla="*/ 332839 w 431250"/>
              <a:gd name="connsiteY2" fmla="*/ 169740 h 342240"/>
              <a:gd name="connsiteX3" fmla="*/ 431250 w 431250"/>
              <a:gd name="connsiteY3" fmla="*/ 169740 h 342240"/>
              <a:gd name="connsiteX4" fmla="*/ 431250 w 431250"/>
              <a:gd name="connsiteY4" fmla="*/ 342240 h 342240"/>
              <a:gd name="connsiteX5" fmla="*/ 258750 w 431250"/>
              <a:gd name="connsiteY5" fmla="*/ 342240 h 342240"/>
              <a:gd name="connsiteX6" fmla="*/ 258750 w 431250"/>
              <a:gd name="connsiteY6" fmla="*/ 169740 h 342240"/>
              <a:gd name="connsiteX7" fmla="*/ 431250 w 431250"/>
              <a:gd name="connsiteY7" fmla="*/ 0 h 342240"/>
              <a:gd name="connsiteX8" fmla="*/ 172500 w 431250"/>
              <a:gd name="connsiteY8" fmla="*/ 0 h 342240"/>
              <a:gd name="connsiteX9" fmla="*/ 172500 w 431250"/>
              <a:gd name="connsiteY9" fmla="*/ 74003 h 342240"/>
              <a:gd name="connsiteX10" fmla="*/ 74089 w 431250"/>
              <a:gd name="connsiteY10" fmla="*/ 169740 h 342240"/>
              <a:gd name="connsiteX11" fmla="*/ 172500 w 431250"/>
              <a:gd name="connsiteY11" fmla="*/ 169740 h 342240"/>
              <a:gd name="connsiteX12" fmla="*/ 172500 w 431250"/>
              <a:gd name="connsiteY12" fmla="*/ 342240 h 342240"/>
              <a:gd name="connsiteX13" fmla="*/ 0 w 431250"/>
              <a:gd name="connsiteY13" fmla="*/ 342240 h 342240"/>
              <a:gd name="connsiteX14" fmla="*/ 0 w 431250"/>
              <a:gd name="connsiteY14" fmla="*/ 169740 h 342240"/>
              <a:gd name="connsiteX15" fmla="*/ 172500 w 431250"/>
              <a:gd name="connsiteY15" fmla="*/ 0 h 342240"/>
            </a:gdLst>
            <a:ahLst/>
            <a:cxnLst/>
            <a:rect l="l" t="t" r="r" b="b"/>
            <a:pathLst>
              <a:path w="431250" h="342240">
                <a:moveTo>
                  <a:pt x="431250" y="0"/>
                </a:moveTo>
                <a:lnTo>
                  <a:pt x="431250" y="74003"/>
                </a:lnTo>
                <a:cubicBezTo>
                  <a:pt x="377945" y="74028"/>
                  <a:pt x="334333" y="116456"/>
                  <a:pt x="332839" y="169740"/>
                </a:cubicBezTo>
                <a:lnTo>
                  <a:pt x="431250" y="169740"/>
                </a:lnTo>
                <a:lnTo>
                  <a:pt x="431250" y="342240"/>
                </a:lnTo>
                <a:lnTo>
                  <a:pt x="258750" y="342240"/>
                </a:lnTo>
                <a:lnTo>
                  <a:pt x="258750" y="169740"/>
                </a:lnTo>
                <a:cubicBezTo>
                  <a:pt x="260258" y="75551"/>
                  <a:pt x="337049" y="-12"/>
                  <a:pt x="431250" y="0"/>
                </a:cubicBezTo>
                <a:close/>
                <a:moveTo>
                  <a:pt x="172500" y="0"/>
                </a:moveTo>
                <a:lnTo>
                  <a:pt x="172500" y="74003"/>
                </a:lnTo>
                <a:cubicBezTo>
                  <a:pt x="119195" y="74028"/>
                  <a:pt x="75583" y="116456"/>
                  <a:pt x="74089" y="169740"/>
                </a:cubicBezTo>
                <a:lnTo>
                  <a:pt x="172500" y="169740"/>
                </a:lnTo>
                <a:lnTo>
                  <a:pt x="172500" y="342240"/>
                </a:lnTo>
                <a:lnTo>
                  <a:pt x="0" y="342240"/>
                </a:lnTo>
                <a:lnTo>
                  <a:pt x="0" y="169740"/>
                </a:lnTo>
                <a:cubicBezTo>
                  <a:pt x="1508" y="75551"/>
                  <a:pt x="78299" y="-12"/>
                  <a:pt x="172500" y="0"/>
                </a:cubicBezTo>
                <a:close/>
              </a:path>
            </a:pathLst>
          </a:custGeom>
          <a:solidFill>
            <a:schemeClr val="accent1"/>
          </a:solidFill>
          <a:ln w="5424" cap="flat">
            <a:noFill/>
            <a:miter/>
          </a:ln>
        </p:spPr>
        <p:txBody>
          <a:bodyPr vert="horz" wrap="square" lIns="0" tIns="0" rIns="0" bIns="0" rtlCol="0" anchor="ctr"/>
          <a:lstStyle/>
          <a:p>
            <a:pPr algn="l">
              <a:lnSpc>
                <a:spcPct val="110000"/>
              </a:lnSpc>
            </a:pPr>
            <a:endParaRPr kumimoji="1" lang="zh-CN" altLang="en-US"/>
          </a:p>
        </p:txBody>
      </p:sp>
      <p:sp>
        <p:nvSpPr>
          <p:cNvPr id="13" name="标题 1"/>
          <p:cNvSpPr txBox="1"/>
          <p:nvPr/>
        </p:nvSpPr>
        <p:spPr>
          <a:xfrm>
            <a:off x="773150" y="427667"/>
            <a:ext cx="10745749" cy="432000"/>
          </a:xfrm>
          <a:prstGeom prst="rect">
            <a:avLst/>
          </a:prstGeom>
          <a:noFill/>
          <a:ln>
            <a:noFill/>
          </a:ln>
        </p:spPr>
        <p:txBody>
          <a:bodyPr vert="horz" wrap="square" lIns="0" tIns="0" rIns="0" bIns="0" rtlCol="0" anchor="ctr"/>
          <a:lstStyle/>
          <a:p>
            <a:pPr algn="l">
              <a:lnSpc>
                <a:spcPct val="110000"/>
              </a:lnSpc>
            </a:pPr>
            <a:r>
              <a:rPr kumimoji="1" lang="zh-CN" sz="3200">
                <a:ln w="12700">
                  <a:noFill/>
                </a:ln>
                <a:solidFill>
                  <a:srgbClr val="262626">
                    <a:alpha val="100000"/>
                  </a:srgbClr>
                </a:solidFill>
                <a:latin typeface="微软雅黑" panose="020B0503020204020204" charset="-122"/>
                <a:ea typeface="微软雅黑" panose="020B0503020204020204" charset="-122"/>
                <a:cs typeface="微软雅黑" panose="020B0503020204020204" charset="-122"/>
              </a:rPr>
              <a:t>多种数据可视化</a:t>
            </a:r>
            <a:endParaRPr kumimoji="1" lang="zh-CN" sz="3200">
              <a:ln w="12700">
                <a:noFill/>
              </a:ln>
              <a:solidFill>
                <a:srgbClr val="262626">
                  <a:alpha val="100000"/>
                </a:srgbClr>
              </a:solidFill>
              <a:latin typeface="微软雅黑" panose="020B0503020204020204" charset="-122"/>
              <a:ea typeface="微软雅黑" panose="020B0503020204020204" charset="-122"/>
              <a:cs typeface="微软雅黑" panose="020B0503020204020204" charset="-122"/>
            </a:endParaRPr>
          </a:p>
        </p:txBody>
      </p:sp>
      <p:pic>
        <p:nvPicPr>
          <p:cNvPr id="2" name="图片 1"/>
          <p:cNvPicPr>
            <a:picLocks noChangeAspect="1"/>
          </p:cNvPicPr>
          <p:nvPr/>
        </p:nvPicPr>
        <p:blipFill>
          <a:blip r:embed="rId1"/>
          <a:stretch>
            <a:fillRect/>
          </a:stretch>
        </p:blipFill>
        <p:spPr>
          <a:xfrm>
            <a:off x="623570" y="908685"/>
            <a:ext cx="4838700" cy="5074920"/>
          </a:xfrm>
          <a:prstGeom prst="rect">
            <a:avLst/>
          </a:prstGeom>
        </p:spPr>
      </p:pic>
      <p:pic>
        <p:nvPicPr>
          <p:cNvPr id="3" name="图片 2"/>
          <p:cNvPicPr>
            <a:picLocks noChangeAspect="1"/>
          </p:cNvPicPr>
          <p:nvPr/>
        </p:nvPicPr>
        <p:blipFill>
          <a:blip r:embed="rId2"/>
          <a:stretch>
            <a:fillRect/>
          </a:stretch>
        </p:blipFill>
        <p:spPr>
          <a:xfrm>
            <a:off x="5778500" y="1340485"/>
            <a:ext cx="5456555" cy="4538345"/>
          </a:xfrm>
          <a:prstGeom prst="rect">
            <a:avLst/>
          </a:prstGeom>
        </p:spPr>
      </p:pic>
      <p:sp>
        <p:nvSpPr>
          <p:cNvPr id="4" name="文本框 3"/>
          <p:cNvSpPr txBox="1"/>
          <p:nvPr/>
        </p:nvSpPr>
        <p:spPr>
          <a:xfrm>
            <a:off x="983615" y="5983605"/>
            <a:ext cx="4041775" cy="368300"/>
          </a:xfrm>
          <a:prstGeom prst="rect">
            <a:avLst/>
          </a:prstGeom>
          <a:noFill/>
        </p:spPr>
        <p:txBody>
          <a:bodyPr wrap="square" rtlCol="0">
            <a:spAutoFit/>
          </a:bodyPr>
          <a:p>
            <a:pPr algn="ctr"/>
            <a:r>
              <a:rPr lang="zh-CN" altLang="en-US"/>
              <a:t>圆心词云</a:t>
            </a:r>
            <a:r>
              <a:rPr lang="zh-CN" altLang="en-US"/>
              <a:t>分析图</a:t>
            </a:r>
            <a:endParaRPr lang="zh-CN" altLang="en-US"/>
          </a:p>
        </p:txBody>
      </p:sp>
      <p:sp>
        <p:nvSpPr>
          <p:cNvPr id="5" name="文本框 4"/>
          <p:cNvSpPr txBox="1"/>
          <p:nvPr/>
        </p:nvSpPr>
        <p:spPr>
          <a:xfrm>
            <a:off x="6744335" y="5949315"/>
            <a:ext cx="4296410" cy="368300"/>
          </a:xfrm>
          <a:prstGeom prst="rect">
            <a:avLst/>
          </a:prstGeom>
          <a:noFill/>
        </p:spPr>
        <p:txBody>
          <a:bodyPr wrap="square" rtlCol="0">
            <a:spAutoFit/>
          </a:bodyPr>
          <a:p>
            <a:pPr algn="ctr"/>
            <a:r>
              <a:rPr lang="zh-CN" altLang="en-US"/>
              <a:t>词频分析</a:t>
            </a:r>
            <a:r>
              <a:rPr lang="zh-CN" altLang="en-US"/>
              <a:t>柱状图</a:t>
            </a:r>
            <a:endParaRPr lang="zh-CN" altLang="en-US"/>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2" name="图片 1"/>
          <p:cNvPicPr>
            <a:picLocks noChangeAspect="1"/>
          </p:cNvPicPr>
          <p:nvPr/>
        </p:nvPicPr>
        <p:blipFill>
          <a:blip r:embed="rId1">
            <a:alphaModFix amt="100000"/>
          </a:blip>
          <a:srcRect/>
          <a:stretch>
            <a:fillRect/>
          </a:stretch>
        </p:blipFill>
        <p:spPr>
          <a:xfrm>
            <a:off x="0" y="0"/>
            <a:ext cx="12192000" cy="6857999"/>
          </a:xfrm>
          <a:prstGeom prst="rect">
            <a:avLst/>
          </a:prstGeom>
          <a:noFill/>
          <a:ln>
            <a:noFill/>
          </a:ln>
        </p:spPr>
      </p:pic>
      <p:sp>
        <p:nvSpPr>
          <p:cNvPr id="3" name="标题 1"/>
          <p:cNvSpPr txBox="1"/>
          <p:nvPr/>
        </p:nvSpPr>
        <p:spPr>
          <a:xfrm>
            <a:off x="7874444" y="457200"/>
            <a:ext cx="4114800" cy="4114800"/>
          </a:xfrm>
          <a:prstGeom prst="ellipse">
            <a:avLst/>
          </a:prstGeom>
          <a:gradFill>
            <a:gsLst>
              <a:gs pos="17000">
                <a:schemeClr val="accent1"/>
              </a:gs>
              <a:gs pos="63000">
                <a:schemeClr val="accent1">
                  <a:alpha val="0"/>
                </a:schemeClr>
              </a:gs>
            </a:gsLst>
            <a:lin ang="8100000" scaled="0"/>
          </a:gra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4" name="标题 1"/>
          <p:cNvSpPr txBox="1"/>
          <p:nvPr/>
        </p:nvSpPr>
        <p:spPr>
          <a:xfrm rot="10800000">
            <a:off x="5993287" y="3038752"/>
            <a:ext cx="1522535" cy="996903"/>
          </a:xfrm>
          <a:custGeom>
            <a:avLst/>
            <a:gdLst>
              <a:gd name="connsiteX0" fmla="*/ 36251 w 1522535"/>
              <a:gd name="connsiteY0" fmla="*/ 72502 h 996903"/>
              <a:gd name="connsiteX1" fmla="*/ 0 w 1522535"/>
              <a:gd name="connsiteY1" fmla="*/ 36251 h 996903"/>
              <a:gd name="connsiteX2" fmla="*/ 36251 w 1522535"/>
              <a:gd name="connsiteY2" fmla="*/ 0 h 996903"/>
              <a:gd name="connsiteX3" fmla="*/ 72502 w 1522535"/>
              <a:gd name="connsiteY3" fmla="*/ 36251 h 996903"/>
              <a:gd name="connsiteX4" fmla="*/ 36251 w 1522535"/>
              <a:gd name="connsiteY4" fmla="*/ 72502 h 996903"/>
              <a:gd name="connsiteX5" fmla="*/ 398759 w 1522535"/>
              <a:gd name="connsiteY5" fmla="*/ 72502 h 996903"/>
              <a:gd name="connsiteX6" fmla="*/ 362508 w 1522535"/>
              <a:gd name="connsiteY6" fmla="*/ 36251 h 996903"/>
              <a:gd name="connsiteX7" fmla="*/ 398759 w 1522535"/>
              <a:gd name="connsiteY7" fmla="*/ 0 h 996903"/>
              <a:gd name="connsiteX8" fmla="*/ 435010 w 1522535"/>
              <a:gd name="connsiteY8" fmla="*/ 36251 h 996903"/>
              <a:gd name="connsiteX9" fmla="*/ 398759 w 1522535"/>
              <a:gd name="connsiteY9" fmla="*/ 72502 h 996903"/>
              <a:gd name="connsiteX10" fmla="*/ 761267 w 1522535"/>
              <a:gd name="connsiteY10" fmla="*/ 72502 h 996903"/>
              <a:gd name="connsiteX11" fmla="*/ 725016 w 1522535"/>
              <a:gd name="connsiteY11" fmla="*/ 36251 h 996903"/>
              <a:gd name="connsiteX12" fmla="*/ 761267 w 1522535"/>
              <a:gd name="connsiteY12" fmla="*/ 0 h 996903"/>
              <a:gd name="connsiteX13" fmla="*/ 797518 w 1522535"/>
              <a:gd name="connsiteY13" fmla="*/ 36251 h 996903"/>
              <a:gd name="connsiteX14" fmla="*/ 761267 w 1522535"/>
              <a:gd name="connsiteY14" fmla="*/ 72502 h 996903"/>
              <a:gd name="connsiteX15" fmla="*/ 1123776 w 1522535"/>
              <a:gd name="connsiteY15" fmla="*/ 72502 h 996903"/>
              <a:gd name="connsiteX16" fmla="*/ 1087525 w 1522535"/>
              <a:gd name="connsiteY16" fmla="*/ 36251 h 996903"/>
              <a:gd name="connsiteX17" fmla="*/ 1123776 w 1522535"/>
              <a:gd name="connsiteY17" fmla="*/ 0 h 996903"/>
              <a:gd name="connsiteX18" fmla="*/ 1160027 w 1522535"/>
              <a:gd name="connsiteY18" fmla="*/ 36251 h 996903"/>
              <a:gd name="connsiteX19" fmla="*/ 1123776 w 1522535"/>
              <a:gd name="connsiteY19" fmla="*/ 72502 h 996903"/>
              <a:gd name="connsiteX20" fmla="*/ 1486284 w 1522535"/>
              <a:gd name="connsiteY20" fmla="*/ 72502 h 996903"/>
              <a:gd name="connsiteX21" fmla="*/ 1450033 w 1522535"/>
              <a:gd name="connsiteY21" fmla="*/ 36251 h 996903"/>
              <a:gd name="connsiteX22" fmla="*/ 1486284 w 1522535"/>
              <a:gd name="connsiteY22" fmla="*/ 0 h 996903"/>
              <a:gd name="connsiteX23" fmla="*/ 1522535 w 1522535"/>
              <a:gd name="connsiteY23" fmla="*/ 36251 h 996903"/>
              <a:gd name="connsiteX24" fmla="*/ 1486284 w 1522535"/>
              <a:gd name="connsiteY24" fmla="*/ 72502 h 996903"/>
              <a:gd name="connsiteX25" fmla="*/ 36251 w 1522535"/>
              <a:gd name="connsiteY25" fmla="*/ 380636 h 996903"/>
              <a:gd name="connsiteX26" fmla="*/ 0 w 1522535"/>
              <a:gd name="connsiteY26" fmla="*/ 344385 h 996903"/>
              <a:gd name="connsiteX27" fmla="*/ 36251 w 1522535"/>
              <a:gd name="connsiteY27" fmla="*/ 308134 h 996903"/>
              <a:gd name="connsiteX28" fmla="*/ 72502 w 1522535"/>
              <a:gd name="connsiteY28" fmla="*/ 344385 h 996903"/>
              <a:gd name="connsiteX29" fmla="*/ 36251 w 1522535"/>
              <a:gd name="connsiteY29" fmla="*/ 380636 h 996903"/>
              <a:gd name="connsiteX30" fmla="*/ 398759 w 1522535"/>
              <a:gd name="connsiteY30" fmla="*/ 380636 h 996903"/>
              <a:gd name="connsiteX31" fmla="*/ 362508 w 1522535"/>
              <a:gd name="connsiteY31" fmla="*/ 344385 h 996903"/>
              <a:gd name="connsiteX32" fmla="*/ 398759 w 1522535"/>
              <a:gd name="connsiteY32" fmla="*/ 308134 h 996903"/>
              <a:gd name="connsiteX33" fmla="*/ 435010 w 1522535"/>
              <a:gd name="connsiteY33" fmla="*/ 344385 h 996903"/>
              <a:gd name="connsiteX34" fmla="*/ 398759 w 1522535"/>
              <a:gd name="connsiteY34" fmla="*/ 380636 h 996903"/>
              <a:gd name="connsiteX35" fmla="*/ 761267 w 1522535"/>
              <a:gd name="connsiteY35" fmla="*/ 380636 h 996903"/>
              <a:gd name="connsiteX36" fmla="*/ 725016 w 1522535"/>
              <a:gd name="connsiteY36" fmla="*/ 344385 h 996903"/>
              <a:gd name="connsiteX37" fmla="*/ 761267 w 1522535"/>
              <a:gd name="connsiteY37" fmla="*/ 308134 h 996903"/>
              <a:gd name="connsiteX38" fmla="*/ 797518 w 1522535"/>
              <a:gd name="connsiteY38" fmla="*/ 344385 h 996903"/>
              <a:gd name="connsiteX39" fmla="*/ 761267 w 1522535"/>
              <a:gd name="connsiteY39" fmla="*/ 380636 h 996903"/>
              <a:gd name="connsiteX40" fmla="*/ 1123776 w 1522535"/>
              <a:gd name="connsiteY40" fmla="*/ 380636 h 996903"/>
              <a:gd name="connsiteX41" fmla="*/ 1087525 w 1522535"/>
              <a:gd name="connsiteY41" fmla="*/ 344385 h 996903"/>
              <a:gd name="connsiteX42" fmla="*/ 1123776 w 1522535"/>
              <a:gd name="connsiteY42" fmla="*/ 308134 h 996903"/>
              <a:gd name="connsiteX43" fmla="*/ 1160027 w 1522535"/>
              <a:gd name="connsiteY43" fmla="*/ 344385 h 996903"/>
              <a:gd name="connsiteX44" fmla="*/ 1123776 w 1522535"/>
              <a:gd name="connsiteY44" fmla="*/ 380636 h 996903"/>
              <a:gd name="connsiteX45" fmla="*/ 1486284 w 1522535"/>
              <a:gd name="connsiteY45" fmla="*/ 380636 h 996903"/>
              <a:gd name="connsiteX46" fmla="*/ 1450033 w 1522535"/>
              <a:gd name="connsiteY46" fmla="*/ 344385 h 996903"/>
              <a:gd name="connsiteX47" fmla="*/ 1486284 w 1522535"/>
              <a:gd name="connsiteY47" fmla="*/ 308134 h 996903"/>
              <a:gd name="connsiteX48" fmla="*/ 1522535 w 1522535"/>
              <a:gd name="connsiteY48" fmla="*/ 344385 h 996903"/>
              <a:gd name="connsiteX49" fmla="*/ 1486284 w 1522535"/>
              <a:gd name="connsiteY49" fmla="*/ 380636 h 996903"/>
              <a:gd name="connsiteX50" fmla="*/ 36251 w 1522535"/>
              <a:gd name="connsiteY50" fmla="*/ 688769 h 996903"/>
              <a:gd name="connsiteX51" fmla="*/ 0 w 1522535"/>
              <a:gd name="connsiteY51" fmla="*/ 652518 h 996903"/>
              <a:gd name="connsiteX52" fmla="*/ 36251 w 1522535"/>
              <a:gd name="connsiteY52" fmla="*/ 616267 h 996903"/>
              <a:gd name="connsiteX53" fmla="*/ 72502 w 1522535"/>
              <a:gd name="connsiteY53" fmla="*/ 652518 h 996903"/>
              <a:gd name="connsiteX54" fmla="*/ 36251 w 1522535"/>
              <a:gd name="connsiteY54" fmla="*/ 688769 h 996903"/>
              <a:gd name="connsiteX55" fmla="*/ 398759 w 1522535"/>
              <a:gd name="connsiteY55" fmla="*/ 688769 h 996903"/>
              <a:gd name="connsiteX56" fmla="*/ 362508 w 1522535"/>
              <a:gd name="connsiteY56" fmla="*/ 652518 h 996903"/>
              <a:gd name="connsiteX57" fmla="*/ 398759 w 1522535"/>
              <a:gd name="connsiteY57" fmla="*/ 616267 h 996903"/>
              <a:gd name="connsiteX58" fmla="*/ 435010 w 1522535"/>
              <a:gd name="connsiteY58" fmla="*/ 652518 h 996903"/>
              <a:gd name="connsiteX59" fmla="*/ 398759 w 1522535"/>
              <a:gd name="connsiteY59" fmla="*/ 688769 h 996903"/>
              <a:gd name="connsiteX60" fmla="*/ 761267 w 1522535"/>
              <a:gd name="connsiteY60" fmla="*/ 688769 h 996903"/>
              <a:gd name="connsiteX61" fmla="*/ 725016 w 1522535"/>
              <a:gd name="connsiteY61" fmla="*/ 652518 h 996903"/>
              <a:gd name="connsiteX62" fmla="*/ 761267 w 1522535"/>
              <a:gd name="connsiteY62" fmla="*/ 616267 h 996903"/>
              <a:gd name="connsiteX63" fmla="*/ 797518 w 1522535"/>
              <a:gd name="connsiteY63" fmla="*/ 652518 h 996903"/>
              <a:gd name="connsiteX64" fmla="*/ 761267 w 1522535"/>
              <a:gd name="connsiteY64" fmla="*/ 688769 h 996903"/>
              <a:gd name="connsiteX65" fmla="*/ 1123776 w 1522535"/>
              <a:gd name="connsiteY65" fmla="*/ 688769 h 996903"/>
              <a:gd name="connsiteX66" fmla="*/ 1087525 w 1522535"/>
              <a:gd name="connsiteY66" fmla="*/ 652518 h 996903"/>
              <a:gd name="connsiteX67" fmla="*/ 1123776 w 1522535"/>
              <a:gd name="connsiteY67" fmla="*/ 616267 h 996903"/>
              <a:gd name="connsiteX68" fmla="*/ 1160027 w 1522535"/>
              <a:gd name="connsiteY68" fmla="*/ 652518 h 996903"/>
              <a:gd name="connsiteX69" fmla="*/ 1123776 w 1522535"/>
              <a:gd name="connsiteY69" fmla="*/ 688769 h 996903"/>
              <a:gd name="connsiteX70" fmla="*/ 1486284 w 1522535"/>
              <a:gd name="connsiteY70" fmla="*/ 688769 h 996903"/>
              <a:gd name="connsiteX71" fmla="*/ 1450033 w 1522535"/>
              <a:gd name="connsiteY71" fmla="*/ 652518 h 996903"/>
              <a:gd name="connsiteX72" fmla="*/ 1486284 w 1522535"/>
              <a:gd name="connsiteY72" fmla="*/ 616267 h 996903"/>
              <a:gd name="connsiteX73" fmla="*/ 1522535 w 1522535"/>
              <a:gd name="connsiteY73" fmla="*/ 652518 h 996903"/>
              <a:gd name="connsiteX74" fmla="*/ 1486284 w 1522535"/>
              <a:gd name="connsiteY74" fmla="*/ 688769 h 996903"/>
              <a:gd name="connsiteX75" fmla="*/ 36251 w 1522535"/>
              <a:gd name="connsiteY75" fmla="*/ 996903 h 996903"/>
              <a:gd name="connsiteX76" fmla="*/ 0 w 1522535"/>
              <a:gd name="connsiteY76" fmla="*/ 960652 h 996903"/>
              <a:gd name="connsiteX77" fmla="*/ 36251 w 1522535"/>
              <a:gd name="connsiteY77" fmla="*/ 924401 h 996903"/>
              <a:gd name="connsiteX78" fmla="*/ 72502 w 1522535"/>
              <a:gd name="connsiteY78" fmla="*/ 960652 h 996903"/>
              <a:gd name="connsiteX79" fmla="*/ 36251 w 1522535"/>
              <a:gd name="connsiteY79" fmla="*/ 996903 h 996903"/>
              <a:gd name="connsiteX80" fmla="*/ 398759 w 1522535"/>
              <a:gd name="connsiteY80" fmla="*/ 996903 h 996903"/>
              <a:gd name="connsiteX81" fmla="*/ 362508 w 1522535"/>
              <a:gd name="connsiteY81" fmla="*/ 960652 h 996903"/>
              <a:gd name="connsiteX82" fmla="*/ 398759 w 1522535"/>
              <a:gd name="connsiteY82" fmla="*/ 924401 h 996903"/>
              <a:gd name="connsiteX83" fmla="*/ 435010 w 1522535"/>
              <a:gd name="connsiteY83" fmla="*/ 960652 h 996903"/>
              <a:gd name="connsiteX84" fmla="*/ 398759 w 1522535"/>
              <a:gd name="connsiteY84" fmla="*/ 996903 h 996903"/>
              <a:gd name="connsiteX85" fmla="*/ 761267 w 1522535"/>
              <a:gd name="connsiteY85" fmla="*/ 996903 h 996903"/>
              <a:gd name="connsiteX86" fmla="*/ 725016 w 1522535"/>
              <a:gd name="connsiteY86" fmla="*/ 960652 h 996903"/>
              <a:gd name="connsiteX87" fmla="*/ 761267 w 1522535"/>
              <a:gd name="connsiteY87" fmla="*/ 924401 h 996903"/>
              <a:gd name="connsiteX88" fmla="*/ 797518 w 1522535"/>
              <a:gd name="connsiteY88" fmla="*/ 960652 h 996903"/>
              <a:gd name="connsiteX89" fmla="*/ 761267 w 1522535"/>
              <a:gd name="connsiteY89" fmla="*/ 996903 h 996903"/>
              <a:gd name="connsiteX90" fmla="*/ 1123776 w 1522535"/>
              <a:gd name="connsiteY90" fmla="*/ 996903 h 996903"/>
              <a:gd name="connsiteX91" fmla="*/ 1087525 w 1522535"/>
              <a:gd name="connsiteY91" fmla="*/ 960652 h 996903"/>
              <a:gd name="connsiteX92" fmla="*/ 1123776 w 1522535"/>
              <a:gd name="connsiteY92" fmla="*/ 924401 h 996903"/>
              <a:gd name="connsiteX93" fmla="*/ 1160027 w 1522535"/>
              <a:gd name="connsiteY93" fmla="*/ 960652 h 996903"/>
              <a:gd name="connsiteX94" fmla="*/ 1123776 w 1522535"/>
              <a:gd name="connsiteY94" fmla="*/ 996903 h 996903"/>
              <a:gd name="connsiteX95" fmla="*/ 1486284 w 1522535"/>
              <a:gd name="connsiteY95" fmla="*/ 996903 h 996903"/>
              <a:gd name="connsiteX96" fmla="*/ 1450033 w 1522535"/>
              <a:gd name="connsiteY96" fmla="*/ 960652 h 996903"/>
              <a:gd name="connsiteX97" fmla="*/ 1486284 w 1522535"/>
              <a:gd name="connsiteY97" fmla="*/ 924401 h 996903"/>
              <a:gd name="connsiteX98" fmla="*/ 1522535 w 1522535"/>
              <a:gd name="connsiteY98" fmla="*/ 960652 h 996903"/>
              <a:gd name="connsiteX99" fmla="*/ 1486284 w 1522535"/>
              <a:gd name="connsiteY99" fmla="*/ 996903 h 996903"/>
            </a:gdLst>
            <a:ahLst/>
            <a:cxnLst/>
            <a:rect l="l" t="t" r="r" b="b"/>
            <a:pathLst>
              <a:path w="1522535" h="996903">
                <a:moveTo>
                  <a:pt x="36251" y="72502"/>
                </a:moveTo>
                <a:cubicBezTo>
                  <a:pt x="16230" y="72502"/>
                  <a:pt x="0" y="56272"/>
                  <a:pt x="0" y="36251"/>
                </a:cubicBezTo>
                <a:cubicBezTo>
                  <a:pt x="0" y="16230"/>
                  <a:pt x="16230" y="0"/>
                  <a:pt x="36251" y="0"/>
                </a:cubicBezTo>
                <a:cubicBezTo>
                  <a:pt x="56272" y="0"/>
                  <a:pt x="72502" y="16230"/>
                  <a:pt x="72502" y="36251"/>
                </a:cubicBezTo>
                <a:cubicBezTo>
                  <a:pt x="72502" y="56272"/>
                  <a:pt x="56272" y="72502"/>
                  <a:pt x="36251" y="72502"/>
                </a:cubicBezTo>
                <a:close/>
                <a:moveTo>
                  <a:pt x="398759" y="72502"/>
                </a:moveTo>
                <a:cubicBezTo>
                  <a:pt x="378738" y="72502"/>
                  <a:pt x="362508" y="56272"/>
                  <a:pt x="362508" y="36251"/>
                </a:cubicBezTo>
                <a:cubicBezTo>
                  <a:pt x="362508" y="16230"/>
                  <a:pt x="378738" y="0"/>
                  <a:pt x="398759" y="0"/>
                </a:cubicBezTo>
                <a:cubicBezTo>
                  <a:pt x="418780" y="0"/>
                  <a:pt x="435010" y="16230"/>
                  <a:pt x="435010" y="36251"/>
                </a:cubicBezTo>
                <a:cubicBezTo>
                  <a:pt x="435010" y="56272"/>
                  <a:pt x="418780" y="72502"/>
                  <a:pt x="398759" y="72502"/>
                </a:cubicBezTo>
                <a:close/>
                <a:moveTo>
                  <a:pt x="761267" y="72502"/>
                </a:moveTo>
                <a:cubicBezTo>
                  <a:pt x="741246" y="72502"/>
                  <a:pt x="725016" y="56272"/>
                  <a:pt x="725016" y="36251"/>
                </a:cubicBezTo>
                <a:cubicBezTo>
                  <a:pt x="725016" y="16230"/>
                  <a:pt x="741246" y="0"/>
                  <a:pt x="761267" y="0"/>
                </a:cubicBezTo>
                <a:cubicBezTo>
                  <a:pt x="781288" y="0"/>
                  <a:pt x="797518" y="16230"/>
                  <a:pt x="797518" y="36251"/>
                </a:cubicBezTo>
                <a:cubicBezTo>
                  <a:pt x="797518" y="56272"/>
                  <a:pt x="781288" y="72502"/>
                  <a:pt x="761267" y="72502"/>
                </a:cubicBezTo>
                <a:close/>
                <a:moveTo>
                  <a:pt x="1123776" y="72502"/>
                </a:moveTo>
                <a:cubicBezTo>
                  <a:pt x="1103755" y="72502"/>
                  <a:pt x="1087525" y="56272"/>
                  <a:pt x="1087525" y="36251"/>
                </a:cubicBezTo>
                <a:cubicBezTo>
                  <a:pt x="1087525" y="16230"/>
                  <a:pt x="1103755" y="0"/>
                  <a:pt x="1123776" y="0"/>
                </a:cubicBezTo>
                <a:cubicBezTo>
                  <a:pt x="1143797" y="0"/>
                  <a:pt x="1160027" y="16230"/>
                  <a:pt x="1160027" y="36251"/>
                </a:cubicBezTo>
                <a:cubicBezTo>
                  <a:pt x="1160027" y="56272"/>
                  <a:pt x="1143797" y="72502"/>
                  <a:pt x="1123776" y="72502"/>
                </a:cubicBezTo>
                <a:close/>
                <a:moveTo>
                  <a:pt x="1486284" y="72502"/>
                </a:moveTo>
                <a:cubicBezTo>
                  <a:pt x="1466263" y="72502"/>
                  <a:pt x="1450033" y="56272"/>
                  <a:pt x="1450033" y="36251"/>
                </a:cubicBezTo>
                <a:cubicBezTo>
                  <a:pt x="1450033" y="16230"/>
                  <a:pt x="1466263" y="0"/>
                  <a:pt x="1486284" y="0"/>
                </a:cubicBezTo>
                <a:cubicBezTo>
                  <a:pt x="1506305" y="0"/>
                  <a:pt x="1522535" y="16230"/>
                  <a:pt x="1522535" y="36251"/>
                </a:cubicBezTo>
                <a:cubicBezTo>
                  <a:pt x="1522535" y="56272"/>
                  <a:pt x="1506305" y="72502"/>
                  <a:pt x="1486284" y="72502"/>
                </a:cubicBezTo>
                <a:close/>
                <a:moveTo>
                  <a:pt x="36251" y="380636"/>
                </a:moveTo>
                <a:cubicBezTo>
                  <a:pt x="16230" y="380636"/>
                  <a:pt x="0" y="364406"/>
                  <a:pt x="0" y="344385"/>
                </a:cubicBezTo>
                <a:cubicBezTo>
                  <a:pt x="0" y="324364"/>
                  <a:pt x="16230" y="308134"/>
                  <a:pt x="36251" y="308134"/>
                </a:cubicBezTo>
                <a:cubicBezTo>
                  <a:pt x="56272" y="308134"/>
                  <a:pt x="72502" y="324364"/>
                  <a:pt x="72502" y="344385"/>
                </a:cubicBezTo>
                <a:cubicBezTo>
                  <a:pt x="72502" y="364406"/>
                  <a:pt x="56272" y="380636"/>
                  <a:pt x="36251" y="380636"/>
                </a:cubicBezTo>
                <a:close/>
                <a:moveTo>
                  <a:pt x="398759" y="380636"/>
                </a:moveTo>
                <a:cubicBezTo>
                  <a:pt x="378738" y="380636"/>
                  <a:pt x="362508" y="364406"/>
                  <a:pt x="362508" y="344385"/>
                </a:cubicBezTo>
                <a:cubicBezTo>
                  <a:pt x="362508" y="324364"/>
                  <a:pt x="378738" y="308134"/>
                  <a:pt x="398759" y="308134"/>
                </a:cubicBezTo>
                <a:cubicBezTo>
                  <a:pt x="418780" y="308134"/>
                  <a:pt x="435010" y="324364"/>
                  <a:pt x="435010" y="344385"/>
                </a:cubicBezTo>
                <a:cubicBezTo>
                  <a:pt x="435010" y="364406"/>
                  <a:pt x="418780" y="380636"/>
                  <a:pt x="398759" y="380636"/>
                </a:cubicBezTo>
                <a:close/>
                <a:moveTo>
                  <a:pt x="761267" y="380636"/>
                </a:moveTo>
                <a:cubicBezTo>
                  <a:pt x="741246" y="380636"/>
                  <a:pt x="725016" y="364406"/>
                  <a:pt x="725016" y="344385"/>
                </a:cubicBezTo>
                <a:cubicBezTo>
                  <a:pt x="725016" y="324364"/>
                  <a:pt x="741246" y="308134"/>
                  <a:pt x="761267" y="308134"/>
                </a:cubicBezTo>
                <a:cubicBezTo>
                  <a:pt x="781288" y="308134"/>
                  <a:pt x="797518" y="324364"/>
                  <a:pt x="797518" y="344385"/>
                </a:cubicBezTo>
                <a:cubicBezTo>
                  <a:pt x="797518" y="364406"/>
                  <a:pt x="781288" y="380636"/>
                  <a:pt x="761267" y="380636"/>
                </a:cubicBezTo>
                <a:close/>
                <a:moveTo>
                  <a:pt x="1123776" y="380636"/>
                </a:moveTo>
                <a:cubicBezTo>
                  <a:pt x="1103755" y="380636"/>
                  <a:pt x="1087525" y="364406"/>
                  <a:pt x="1087525" y="344385"/>
                </a:cubicBezTo>
                <a:cubicBezTo>
                  <a:pt x="1087525" y="324364"/>
                  <a:pt x="1103755" y="308134"/>
                  <a:pt x="1123776" y="308134"/>
                </a:cubicBezTo>
                <a:cubicBezTo>
                  <a:pt x="1143797" y="308134"/>
                  <a:pt x="1160027" y="324364"/>
                  <a:pt x="1160027" y="344385"/>
                </a:cubicBezTo>
                <a:cubicBezTo>
                  <a:pt x="1160027" y="364406"/>
                  <a:pt x="1143797" y="380636"/>
                  <a:pt x="1123776" y="380636"/>
                </a:cubicBezTo>
                <a:close/>
                <a:moveTo>
                  <a:pt x="1486284" y="380636"/>
                </a:moveTo>
                <a:cubicBezTo>
                  <a:pt x="1466263" y="380636"/>
                  <a:pt x="1450033" y="364406"/>
                  <a:pt x="1450033" y="344385"/>
                </a:cubicBezTo>
                <a:cubicBezTo>
                  <a:pt x="1450033" y="324364"/>
                  <a:pt x="1466263" y="308134"/>
                  <a:pt x="1486284" y="308134"/>
                </a:cubicBezTo>
                <a:cubicBezTo>
                  <a:pt x="1506305" y="308134"/>
                  <a:pt x="1522535" y="324364"/>
                  <a:pt x="1522535" y="344385"/>
                </a:cubicBezTo>
                <a:cubicBezTo>
                  <a:pt x="1522535" y="364406"/>
                  <a:pt x="1506305" y="380636"/>
                  <a:pt x="1486284" y="380636"/>
                </a:cubicBezTo>
                <a:close/>
                <a:moveTo>
                  <a:pt x="36251" y="688769"/>
                </a:moveTo>
                <a:cubicBezTo>
                  <a:pt x="16230" y="688769"/>
                  <a:pt x="0" y="672539"/>
                  <a:pt x="0" y="652518"/>
                </a:cubicBezTo>
                <a:cubicBezTo>
                  <a:pt x="0" y="632497"/>
                  <a:pt x="16230" y="616267"/>
                  <a:pt x="36251" y="616267"/>
                </a:cubicBezTo>
                <a:cubicBezTo>
                  <a:pt x="56272" y="616267"/>
                  <a:pt x="72502" y="632497"/>
                  <a:pt x="72502" y="652518"/>
                </a:cubicBezTo>
                <a:cubicBezTo>
                  <a:pt x="72502" y="672539"/>
                  <a:pt x="56272" y="688769"/>
                  <a:pt x="36251" y="688769"/>
                </a:cubicBezTo>
                <a:close/>
                <a:moveTo>
                  <a:pt x="398759" y="688769"/>
                </a:moveTo>
                <a:cubicBezTo>
                  <a:pt x="378738" y="688769"/>
                  <a:pt x="362508" y="672539"/>
                  <a:pt x="362508" y="652518"/>
                </a:cubicBezTo>
                <a:cubicBezTo>
                  <a:pt x="362508" y="632497"/>
                  <a:pt x="378738" y="616267"/>
                  <a:pt x="398759" y="616267"/>
                </a:cubicBezTo>
                <a:cubicBezTo>
                  <a:pt x="418780" y="616267"/>
                  <a:pt x="435010" y="632497"/>
                  <a:pt x="435010" y="652518"/>
                </a:cubicBezTo>
                <a:cubicBezTo>
                  <a:pt x="435010" y="672539"/>
                  <a:pt x="418780" y="688769"/>
                  <a:pt x="398759" y="688769"/>
                </a:cubicBezTo>
                <a:close/>
                <a:moveTo>
                  <a:pt x="761267" y="688769"/>
                </a:moveTo>
                <a:cubicBezTo>
                  <a:pt x="741246" y="688769"/>
                  <a:pt x="725016" y="672539"/>
                  <a:pt x="725016" y="652518"/>
                </a:cubicBezTo>
                <a:cubicBezTo>
                  <a:pt x="725016" y="632497"/>
                  <a:pt x="741246" y="616267"/>
                  <a:pt x="761267" y="616267"/>
                </a:cubicBezTo>
                <a:cubicBezTo>
                  <a:pt x="781288" y="616267"/>
                  <a:pt x="797518" y="632497"/>
                  <a:pt x="797518" y="652518"/>
                </a:cubicBezTo>
                <a:cubicBezTo>
                  <a:pt x="797518" y="672539"/>
                  <a:pt x="781288" y="688769"/>
                  <a:pt x="761267" y="688769"/>
                </a:cubicBezTo>
                <a:close/>
                <a:moveTo>
                  <a:pt x="1123776" y="688769"/>
                </a:moveTo>
                <a:cubicBezTo>
                  <a:pt x="1103755" y="688769"/>
                  <a:pt x="1087525" y="672539"/>
                  <a:pt x="1087525" y="652518"/>
                </a:cubicBezTo>
                <a:cubicBezTo>
                  <a:pt x="1087525" y="632497"/>
                  <a:pt x="1103755" y="616267"/>
                  <a:pt x="1123776" y="616267"/>
                </a:cubicBezTo>
                <a:cubicBezTo>
                  <a:pt x="1143797" y="616267"/>
                  <a:pt x="1160027" y="632497"/>
                  <a:pt x="1160027" y="652518"/>
                </a:cubicBezTo>
                <a:cubicBezTo>
                  <a:pt x="1160027" y="672539"/>
                  <a:pt x="1143797" y="688769"/>
                  <a:pt x="1123776" y="688769"/>
                </a:cubicBezTo>
                <a:close/>
                <a:moveTo>
                  <a:pt x="1486284" y="688769"/>
                </a:moveTo>
                <a:cubicBezTo>
                  <a:pt x="1466263" y="688769"/>
                  <a:pt x="1450033" y="672539"/>
                  <a:pt x="1450033" y="652518"/>
                </a:cubicBezTo>
                <a:cubicBezTo>
                  <a:pt x="1450033" y="632497"/>
                  <a:pt x="1466263" y="616267"/>
                  <a:pt x="1486284" y="616267"/>
                </a:cubicBezTo>
                <a:cubicBezTo>
                  <a:pt x="1506305" y="616267"/>
                  <a:pt x="1522535" y="632497"/>
                  <a:pt x="1522535" y="652518"/>
                </a:cubicBezTo>
                <a:cubicBezTo>
                  <a:pt x="1522535" y="672539"/>
                  <a:pt x="1506305" y="688769"/>
                  <a:pt x="1486284" y="688769"/>
                </a:cubicBezTo>
                <a:close/>
                <a:moveTo>
                  <a:pt x="36251" y="996903"/>
                </a:moveTo>
                <a:cubicBezTo>
                  <a:pt x="16230" y="996903"/>
                  <a:pt x="0" y="980673"/>
                  <a:pt x="0" y="960652"/>
                </a:cubicBezTo>
                <a:cubicBezTo>
                  <a:pt x="0" y="940631"/>
                  <a:pt x="16230" y="924401"/>
                  <a:pt x="36251" y="924401"/>
                </a:cubicBezTo>
                <a:cubicBezTo>
                  <a:pt x="56272" y="924401"/>
                  <a:pt x="72502" y="940631"/>
                  <a:pt x="72502" y="960652"/>
                </a:cubicBezTo>
                <a:cubicBezTo>
                  <a:pt x="72502" y="980673"/>
                  <a:pt x="56272" y="996903"/>
                  <a:pt x="36251" y="996903"/>
                </a:cubicBezTo>
                <a:close/>
                <a:moveTo>
                  <a:pt x="398759" y="996903"/>
                </a:moveTo>
                <a:cubicBezTo>
                  <a:pt x="378738" y="996903"/>
                  <a:pt x="362508" y="980673"/>
                  <a:pt x="362508" y="960652"/>
                </a:cubicBezTo>
                <a:cubicBezTo>
                  <a:pt x="362508" y="940631"/>
                  <a:pt x="378738" y="924401"/>
                  <a:pt x="398759" y="924401"/>
                </a:cubicBezTo>
                <a:cubicBezTo>
                  <a:pt x="418780" y="924401"/>
                  <a:pt x="435010" y="940631"/>
                  <a:pt x="435010" y="960652"/>
                </a:cubicBezTo>
                <a:cubicBezTo>
                  <a:pt x="435010" y="980673"/>
                  <a:pt x="418780" y="996903"/>
                  <a:pt x="398759" y="996903"/>
                </a:cubicBezTo>
                <a:close/>
                <a:moveTo>
                  <a:pt x="761267" y="996903"/>
                </a:moveTo>
                <a:cubicBezTo>
                  <a:pt x="741246" y="996903"/>
                  <a:pt x="725016" y="980673"/>
                  <a:pt x="725016" y="960652"/>
                </a:cubicBezTo>
                <a:cubicBezTo>
                  <a:pt x="725016" y="940631"/>
                  <a:pt x="741246" y="924401"/>
                  <a:pt x="761267" y="924401"/>
                </a:cubicBezTo>
                <a:cubicBezTo>
                  <a:pt x="781288" y="924401"/>
                  <a:pt x="797518" y="940631"/>
                  <a:pt x="797518" y="960652"/>
                </a:cubicBezTo>
                <a:cubicBezTo>
                  <a:pt x="797518" y="980673"/>
                  <a:pt x="781288" y="996903"/>
                  <a:pt x="761267" y="996903"/>
                </a:cubicBezTo>
                <a:close/>
                <a:moveTo>
                  <a:pt x="1123776" y="996903"/>
                </a:moveTo>
                <a:cubicBezTo>
                  <a:pt x="1103755" y="996903"/>
                  <a:pt x="1087525" y="980673"/>
                  <a:pt x="1087525" y="960652"/>
                </a:cubicBezTo>
                <a:cubicBezTo>
                  <a:pt x="1087525" y="940631"/>
                  <a:pt x="1103755" y="924401"/>
                  <a:pt x="1123776" y="924401"/>
                </a:cubicBezTo>
                <a:cubicBezTo>
                  <a:pt x="1143797" y="924401"/>
                  <a:pt x="1160027" y="940631"/>
                  <a:pt x="1160027" y="960652"/>
                </a:cubicBezTo>
                <a:cubicBezTo>
                  <a:pt x="1160027" y="980673"/>
                  <a:pt x="1143797" y="996903"/>
                  <a:pt x="1123776" y="996903"/>
                </a:cubicBezTo>
                <a:close/>
                <a:moveTo>
                  <a:pt x="1486284" y="996903"/>
                </a:moveTo>
                <a:cubicBezTo>
                  <a:pt x="1466263" y="996903"/>
                  <a:pt x="1450033" y="980673"/>
                  <a:pt x="1450033" y="960652"/>
                </a:cubicBezTo>
                <a:cubicBezTo>
                  <a:pt x="1450033" y="940631"/>
                  <a:pt x="1466263" y="924401"/>
                  <a:pt x="1486284" y="924401"/>
                </a:cubicBezTo>
                <a:cubicBezTo>
                  <a:pt x="1506305" y="924401"/>
                  <a:pt x="1522535" y="940631"/>
                  <a:pt x="1522535" y="960652"/>
                </a:cubicBezTo>
                <a:cubicBezTo>
                  <a:pt x="1522535" y="980673"/>
                  <a:pt x="1506305" y="996903"/>
                  <a:pt x="1486284" y="996903"/>
                </a:cubicBezTo>
                <a:close/>
              </a:path>
            </a:pathLst>
          </a:custGeom>
          <a:solidFill>
            <a:schemeClr val="accent1">
              <a:lumMod val="60000"/>
              <a:lumOff val="4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5" name="标题 1"/>
          <p:cNvSpPr txBox="1"/>
          <p:nvPr/>
        </p:nvSpPr>
        <p:spPr>
          <a:xfrm>
            <a:off x="716696" y="2688953"/>
            <a:ext cx="1872000" cy="72000"/>
          </a:xfrm>
          <a:custGeom>
            <a:avLst/>
            <a:gdLst>
              <a:gd name="connsiteX0" fmla="*/ 906298 w 1063626"/>
              <a:gd name="connsiteY0" fmla="*/ 0 h 122830"/>
              <a:gd name="connsiteX1" fmla="*/ 1043154 w 1063626"/>
              <a:gd name="connsiteY1" fmla="*/ 0 h 122830"/>
              <a:gd name="connsiteX2" fmla="*/ 1063626 w 1063626"/>
              <a:gd name="connsiteY2" fmla="*/ 20472 h 122830"/>
              <a:gd name="connsiteX3" fmla="*/ 1063626 w 1063626"/>
              <a:gd name="connsiteY3" fmla="*/ 102358 h 122830"/>
              <a:gd name="connsiteX4" fmla="*/ 1043154 w 1063626"/>
              <a:gd name="connsiteY4" fmla="*/ 122830 h 122830"/>
              <a:gd name="connsiteX5" fmla="*/ 906298 w 1063626"/>
              <a:gd name="connsiteY5" fmla="*/ 122830 h 122830"/>
              <a:gd name="connsiteX6" fmla="*/ 885826 w 1063626"/>
              <a:gd name="connsiteY6" fmla="*/ 102358 h 122830"/>
              <a:gd name="connsiteX7" fmla="*/ 885826 w 1063626"/>
              <a:gd name="connsiteY7" fmla="*/ 20472 h 122830"/>
              <a:gd name="connsiteX8" fmla="*/ 906298 w 1063626"/>
              <a:gd name="connsiteY8" fmla="*/ 0 h 122830"/>
              <a:gd name="connsiteX9" fmla="*/ 20472 w 1063626"/>
              <a:gd name="connsiteY9" fmla="*/ 0 h 122830"/>
              <a:gd name="connsiteX10" fmla="*/ 839953 w 1063626"/>
              <a:gd name="connsiteY10" fmla="*/ 0 h 122830"/>
              <a:gd name="connsiteX11" fmla="*/ 860425 w 1063626"/>
              <a:gd name="connsiteY11" fmla="*/ 20472 h 122830"/>
              <a:gd name="connsiteX12" fmla="*/ 860425 w 1063626"/>
              <a:gd name="connsiteY12" fmla="*/ 102358 h 122830"/>
              <a:gd name="connsiteX13" fmla="*/ 839953 w 1063626"/>
              <a:gd name="connsiteY13" fmla="*/ 122830 h 122830"/>
              <a:gd name="connsiteX14" fmla="*/ 20472 w 1063626"/>
              <a:gd name="connsiteY14" fmla="*/ 122830 h 122830"/>
              <a:gd name="connsiteX15" fmla="*/ 0 w 1063626"/>
              <a:gd name="connsiteY15" fmla="*/ 102358 h 122830"/>
              <a:gd name="connsiteX16" fmla="*/ 0 w 1063626"/>
              <a:gd name="connsiteY16" fmla="*/ 20472 h 122830"/>
              <a:gd name="connsiteX17" fmla="*/ 20472 w 1063626"/>
              <a:gd name="connsiteY17" fmla="*/ 0 h 122830"/>
            </a:gdLst>
            <a:ahLst/>
            <a:cxnLst/>
            <a:rect l="l" t="t" r="r" b="b"/>
            <a:pathLst>
              <a:path w="1063626" h="122830">
                <a:moveTo>
                  <a:pt x="906298" y="0"/>
                </a:moveTo>
                <a:lnTo>
                  <a:pt x="1043154" y="0"/>
                </a:lnTo>
                <a:cubicBezTo>
                  <a:pt x="1054460" y="0"/>
                  <a:pt x="1063626" y="9166"/>
                  <a:pt x="1063626" y="20472"/>
                </a:cubicBezTo>
                <a:lnTo>
                  <a:pt x="1063626" y="102358"/>
                </a:lnTo>
                <a:cubicBezTo>
                  <a:pt x="1063626" y="113664"/>
                  <a:pt x="1054460" y="122830"/>
                  <a:pt x="1043154" y="122830"/>
                </a:cubicBezTo>
                <a:lnTo>
                  <a:pt x="906298" y="122830"/>
                </a:lnTo>
                <a:cubicBezTo>
                  <a:pt x="894992" y="122830"/>
                  <a:pt x="885826" y="113664"/>
                  <a:pt x="885826" y="102358"/>
                </a:cubicBezTo>
                <a:lnTo>
                  <a:pt x="885826" y="20472"/>
                </a:lnTo>
                <a:cubicBezTo>
                  <a:pt x="885826" y="9166"/>
                  <a:pt x="894992" y="0"/>
                  <a:pt x="906298" y="0"/>
                </a:cubicBezTo>
                <a:close/>
                <a:moveTo>
                  <a:pt x="20472" y="0"/>
                </a:moveTo>
                <a:lnTo>
                  <a:pt x="839953" y="0"/>
                </a:lnTo>
                <a:cubicBezTo>
                  <a:pt x="851259" y="0"/>
                  <a:pt x="860425" y="9166"/>
                  <a:pt x="860425" y="20472"/>
                </a:cubicBezTo>
                <a:lnTo>
                  <a:pt x="860425" y="102358"/>
                </a:lnTo>
                <a:cubicBezTo>
                  <a:pt x="860425" y="113664"/>
                  <a:pt x="851259" y="122830"/>
                  <a:pt x="839953" y="122830"/>
                </a:cubicBezTo>
                <a:lnTo>
                  <a:pt x="20472" y="122830"/>
                </a:lnTo>
                <a:cubicBezTo>
                  <a:pt x="9166" y="122830"/>
                  <a:pt x="0" y="113664"/>
                  <a:pt x="0" y="102358"/>
                </a:cubicBezTo>
                <a:lnTo>
                  <a:pt x="0" y="20472"/>
                </a:lnTo>
                <a:cubicBezTo>
                  <a:pt x="0" y="9166"/>
                  <a:pt x="9166" y="0"/>
                  <a:pt x="20472" y="0"/>
                </a:cubicBezTo>
                <a:close/>
              </a:path>
            </a:pathLst>
          </a:custGeom>
          <a:solidFill>
            <a:schemeClr val="accent1"/>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7" name="标题 1"/>
          <p:cNvSpPr txBox="1"/>
          <p:nvPr/>
        </p:nvSpPr>
        <p:spPr>
          <a:xfrm>
            <a:off x="6280794" y="3540495"/>
            <a:ext cx="691506" cy="2876550"/>
          </a:xfrm>
          <a:prstGeom prst="roundRect">
            <a:avLst>
              <a:gd name="adj" fmla="val 50000"/>
            </a:avLst>
          </a:prstGeom>
          <a:gradFill>
            <a:gsLst>
              <a:gs pos="17000">
                <a:schemeClr val="accent1"/>
              </a:gs>
              <a:gs pos="63000">
                <a:schemeClr val="accent1">
                  <a:alpha val="0"/>
                </a:schemeClr>
              </a:gs>
            </a:gsLst>
            <a:lin ang="8100000" scaled="0"/>
          </a:gra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8" name="标题 1"/>
          <p:cNvSpPr txBox="1"/>
          <p:nvPr/>
        </p:nvSpPr>
        <p:spPr>
          <a:xfrm>
            <a:off x="5823150" y="4611982"/>
            <a:ext cx="348850" cy="2876550"/>
          </a:xfrm>
          <a:prstGeom prst="roundRect">
            <a:avLst>
              <a:gd name="adj" fmla="val 50000"/>
            </a:avLst>
          </a:prstGeom>
          <a:gradFill>
            <a:gsLst>
              <a:gs pos="17000">
                <a:schemeClr val="accent1"/>
              </a:gs>
              <a:gs pos="63000">
                <a:schemeClr val="accent1">
                  <a:alpha val="0"/>
                </a:schemeClr>
              </a:gs>
            </a:gsLst>
            <a:lin ang="8100000" scaled="0"/>
          </a:gra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9" name="标题 1"/>
          <p:cNvSpPr txBox="1"/>
          <p:nvPr/>
        </p:nvSpPr>
        <p:spPr>
          <a:xfrm>
            <a:off x="673099" y="5009496"/>
            <a:ext cx="1704916" cy="343709"/>
          </a:xfrm>
          <a:prstGeom prst="roundRect">
            <a:avLst>
              <a:gd name="adj" fmla="val 50000"/>
            </a:avLst>
          </a:prstGeom>
          <a:solidFill>
            <a:schemeClr val="bg1"/>
          </a:solidFill>
          <a:ln w="12700" cap="sq">
            <a:noFill/>
            <a:miter/>
          </a:ln>
          <a:effectLst>
            <a:outerShdw blurRad="152400" algn="ctr" rotWithShape="0">
              <a:schemeClr val="accent1">
                <a:lumMod val="50000"/>
                <a:alpha val="25000"/>
              </a:schemeClr>
            </a:outerShdw>
          </a:effectLst>
        </p:spPr>
        <p:txBody>
          <a:bodyPr vert="horz" wrap="square" lIns="91440" tIns="45720" rIns="91440" bIns="45720" rtlCol="0" anchor="ctr"/>
          <a:lstStyle/>
          <a:p>
            <a:pPr algn="ctr">
              <a:lnSpc>
                <a:spcPct val="110000"/>
              </a:lnSpc>
            </a:pPr>
            <a:endParaRPr kumimoji="1" lang="zh-CN" altLang="en-US"/>
          </a:p>
        </p:txBody>
      </p:sp>
      <p:sp>
        <p:nvSpPr>
          <p:cNvPr id="10" name="标题 1"/>
          <p:cNvSpPr txBox="1"/>
          <p:nvPr/>
        </p:nvSpPr>
        <p:spPr>
          <a:xfrm>
            <a:off x="2516662" y="5009496"/>
            <a:ext cx="1704916" cy="343709"/>
          </a:xfrm>
          <a:prstGeom prst="roundRect">
            <a:avLst>
              <a:gd name="adj" fmla="val 50000"/>
            </a:avLst>
          </a:prstGeom>
          <a:solidFill>
            <a:schemeClr val="bg1"/>
          </a:solidFill>
          <a:ln w="12700" cap="sq">
            <a:noFill/>
            <a:miter/>
          </a:ln>
          <a:effectLst>
            <a:outerShdw blurRad="152400" algn="ctr" rotWithShape="0">
              <a:schemeClr val="accent1">
                <a:lumMod val="50000"/>
                <a:alpha val="25000"/>
              </a:schemeClr>
            </a:outerShdw>
          </a:effectLst>
        </p:spPr>
        <p:txBody>
          <a:bodyPr vert="horz" wrap="square" lIns="91440" tIns="45720" rIns="91440" bIns="45720" rtlCol="0" anchor="ctr"/>
          <a:lstStyle/>
          <a:p>
            <a:pPr algn="ctr">
              <a:lnSpc>
                <a:spcPct val="110000"/>
              </a:lnSpc>
            </a:pPr>
            <a:endParaRPr kumimoji="1" lang="zh-CN" altLang="en-US"/>
          </a:p>
        </p:txBody>
      </p:sp>
      <p:sp>
        <p:nvSpPr>
          <p:cNvPr id="11" name="标题 1"/>
          <p:cNvSpPr txBox="1"/>
          <p:nvPr/>
        </p:nvSpPr>
        <p:spPr>
          <a:xfrm>
            <a:off x="660400" y="1734706"/>
            <a:ext cx="2247907" cy="896012"/>
          </a:xfrm>
          <a:prstGeom prst="rect">
            <a:avLst/>
          </a:prstGeom>
          <a:noFill/>
          <a:ln>
            <a:noFill/>
          </a:ln>
        </p:spPr>
        <p:txBody>
          <a:bodyPr vert="horz" wrap="square" lIns="91440" tIns="45720" rIns="91440" bIns="45720" rtlCol="0" anchor="t"/>
          <a:lstStyle/>
          <a:p>
            <a:pPr algn="l">
              <a:lnSpc>
                <a:spcPct val="110000"/>
              </a:lnSpc>
            </a:pPr>
            <a:r>
              <a:rPr kumimoji="1" lang="en-US" altLang="zh-CN" sz="6000">
                <a:ln w="12700">
                  <a:noFill/>
                </a:ln>
                <a:gradFill>
                  <a:gsLst>
                    <a:gs pos="0">
                      <a:srgbClr val="5574F2">
                        <a:alpha val="100000"/>
                      </a:srgbClr>
                    </a:gs>
                    <a:gs pos="84000">
                      <a:srgbClr val="C6D1FB">
                        <a:alpha val="0"/>
                      </a:srgbClr>
                    </a:gs>
                  </a:gsLst>
                  <a:lin ang="5400000" scaled="0"/>
                </a:gradFill>
                <a:latin typeface="Source Han Sans CN Bold" panose="020B0800000000000000" charset="-122"/>
                <a:ea typeface="Source Han Sans CN Bold" panose="020B0800000000000000" charset="-122"/>
                <a:cs typeface="Source Han Sans CN Bold" panose="020B0800000000000000" charset="-122"/>
              </a:rPr>
              <a:t>2025</a:t>
            </a:r>
            <a:endParaRPr kumimoji="1" lang="zh-CN" altLang="en-US"/>
          </a:p>
        </p:txBody>
      </p:sp>
      <p:sp>
        <p:nvSpPr>
          <p:cNvPr id="12" name="标题 1"/>
          <p:cNvSpPr txBox="1"/>
          <p:nvPr/>
        </p:nvSpPr>
        <p:spPr>
          <a:xfrm flipH="1">
            <a:off x="0" y="5881962"/>
            <a:ext cx="948422" cy="948136"/>
          </a:xfrm>
          <a:custGeom>
            <a:avLst/>
            <a:gdLst>
              <a:gd name="connsiteX0" fmla="*/ 1191557 w 1191916"/>
              <a:gd name="connsiteY0" fmla="*/ 0 h 1191557"/>
              <a:gd name="connsiteX1" fmla="*/ 1191916 w 1191916"/>
              <a:gd name="connsiteY1" fmla="*/ 18 h 1191557"/>
              <a:gd name="connsiteX2" fmla="*/ 1191916 w 1191916"/>
              <a:gd name="connsiteY2" fmla="*/ 595816 h 1191557"/>
              <a:gd name="connsiteX3" fmla="*/ 1191556 w 1191916"/>
              <a:gd name="connsiteY3" fmla="*/ 595779 h 1191557"/>
              <a:gd name="connsiteX4" fmla="*/ 595778 w 1191916"/>
              <a:gd name="connsiteY4" fmla="*/ 1191557 h 1191557"/>
              <a:gd name="connsiteX5" fmla="*/ 0 w 1191916"/>
              <a:gd name="connsiteY5" fmla="*/ 1191557 h 1191557"/>
              <a:gd name="connsiteX6" fmla="*/ 1191557 w 1191916"/>
              <a:gd name="connsiteY6" fmla="*/ 0 h 1191557"/>
            </a:gdLst>
            <a:ahLst/>
            <a:cxnLst/>
            <a:rect l="l" t="t" r="r" b="b"/>
            <a:pathLst>
              <a:path w="1191916" h="1191557">
                <a:moveTo>
                  <a:pt x="1191557" y="0"/>
                </a:moveTo>
                <a:lnTo>
                  <a:pt x="1191916" y="18"/>
                </a:lnTo>
                <a:lnTo>
                  <a:pt x="1191916" y="595816"/>
                </a:lnTo>
                <a:lnTo>
                  <a:pt x="1191556" y="595779"/>
                </a:lnTo>
                <a:cubicBezTo>
                  <a:pt x="862517" y="595779"/>
                  <a:pt x="595778" y="862518"/>
                  <a:pt x="595778" y="1191557"/>
                </a:cubicBezTo>
                <a:lnTo>
                  <a:pt x="0" y="1191557"/>
                </a:lnTo>
                <a:cubicBezTo>
                  <a:pt x="0" y="533478"/>
                  <a:pt x="533478" y="0"/>
                  <a:pt x="1191557" y="0"/>
                </a:cubicBezTo>
                <a:close/>
              </a:path>
            </a:pathLst>
          </a:custGeom>
          <a:gradFill>
            <a:gsLst>
              <a:gs pos="22000">
                <a:schemeClr val="accent1"/>
              </a:gs>
              <a:gs pos="100000">
                <a:schemeClr val="accent1">
                  <a:alpha val="0"/>
                </a:schemeClr>
              </a:gs>
            </a:gsLst>
            <a:lin ang="5400000" scaled="0"/>
          </a:gradFill>
          <a:ln w="12700" cap="sq">
            <a:noFill/>
            <a:miter/>
          </a:ln>
        </p:spPr>
        <p:txBody>
          <a:bodyPr vert="horz" wrap="square" lIns="91440" tIns="45720" rIns="91440" bIns="45720" rtlCol="0" anchor="ctr"/>
          <a:lstStyle/>
          <a:p>
            <a:pPr algn="ctr">
              <a:lnSpc>
                <a:spcPct val="110000"/>
              </a:lnSpc>
            </a:pPr>
            <a:endParaRPr kumimoji="1" lang="zh-CN" altLang="en-US"/>
          </a:p>
        </p:txBody>
      </p:sp>
      <p:pic>
        <p:nvPicPr>
          <p:cNvPr id="13" name="图片 12"/>
          <p:cNvPicPr>
            <a:picLocks noChangeAspect="1"/>
          </p:cNvPicPr>
          <p:nvPr/>
        </p:nvPicPr>
        <p:blipFill>
          <a:blip r:embed="rId2">
            <a:alphaModFix amt="100000"/>
          </a:blip>
          <a:srcRect/>
          <a:stretch>
            <a:fillRect/>
          </a:stretch>
        </p:blipFill>
        <p:spPr>
          <a:xfrm>
            <a:off x="6701339" y="1130300"/>
            <a:ext cx="4734899" cy="5727700"/>
          </a:xfrm>
          <a:prstGeom prst="rect">
            <a:avLst/>
          </a:prstGeom>
          <a:noFill/>
          <a:ln>
            <a:noFill/>
          </a:ln>
        </p:spPr>
      </p:pic>
      <p:sp>
        <p:nvSpPr>
          <p:cNvPr id="14" name="标题 1"/>
          <p:cNvSpPr txBox="1"/>
          <p:nvPr/>
        </p:nvSpPr>
        <p:spPr>
          <a:xfrm>
            <a:off x="856182" y="5055032"/>
            <a:ext cx="984287" cy="227237"/>
          </a:xfrm>
          <a:prstGeom prst="rect">
            <a:avLst/>
          </a:prstGeom>
          <a:noFill/>
          <a:ln>
            <a:noFill/>
          </a:ln>
        </p:spPr>
        <p:txBody>
          <a:bodyPr vert="horz" wrap="square" lIns="0" tIns="0" rIns="0" bIns="0" rtlCol="0" anchor="ctr"/>
          <a:lstStyle/>
          <a:p>
            <a:pPr algn="l">
              <a:lnSpc>
                <a:spcPct val="100000"/>
              </a:lnSpc>
            </a:pPr>
            <a:r>
              <a:rPr kumimoji="1" lang="en-US" altLang="zh-CN" sz="1600">
                <a:ln w="6350">
                  <a:noFill/>
                </a:ln>
                <a:solidFill>
                  <a:srgbClr val="000000">
                    <a:alpha val="100000"/>
                  </a:srgbClr>
                </a:solidFill>
                <a:latin typeface="Source Han Sans" panose="020B0500000000000000" charset="-122"/>
                <a:ea typeface="Source Han Sans" panose="020B0500000000000000" charset="-122"/>
                <a:cs typeface="Source Han Sans" panose="020B0500000000000000" charset="-122"/>
              </a:rPr>
              <a:t>主讲人：</a:t>
            </a:r>
            <a:endParaRPr kumimoji="1" lang="zh-CN" altLang="en-US"/>
          </a:p>
        </p:txBody>
      </p:sp>
      <p:sp>
        <p:nvSpPr>
          <p:cNvPr id="15" name="标题 1"/>
          <p:cNvSpPr txBox="1"/>
          <p:nvPr/>
        </p:nvSpPr>
        <p:spPr>
          <a:xfrm>
            <a:off x="3354514" y="5053572"/>
            <a:ext cx="984196" cy="230156"/>
          </a:xfrm>
          <a:prstGeom prst="rect">
            <a:avLst/>
          </a:prstGeom>
          <a:noFill/>
          <a:ln>
            <a:noFill/>
          </a:ln>
        </p:spPr>
        <p:txBody>
          <a:bodyPr vert="horz" wrap="square" lIns="0" tIns="0" rIns="0" bIns="0" rtlCol="0" anchor="ctr"/>
          <a:lstStyle/>
          <a:p>
            <a:pPr algn="l">
              <a:lnSpc>
                <a:spcPct val="100000"/>
              </a:lnSpc>
            </a:pPr>
            <a:r>
              <a:rPr kumimoji="1" lang="en-US" altLang="zh-CN" sz="1600">
                <a:ln w="6350">
                  <a:noFill/>
                </a:ln>
                <a:solidFill>
                  <a:srgbClr val="000000">
                    <a:alpha val="100000"/>
                  </a:srgbClr>
                </a:solidFill>
                <a:latin typeface="Source Han Sans" panose="020B0500000000000000" charset="-122"/>
                <a:ea typeface="Source Han Sans" panose="020B0500000000000000" charset="-122"/>
                <a:cs typeface="Source Han Sans" panose="020B0500000000000000" charset="-122"/>
              </a:rPr>
              <a:t>2025.12</a:t>
            </a:r>
            <a:endParaRPr kumimoji="1" lang="zh-CN" altLang="en-US"/>
          </a:p>
        </p:txBody>
      </p:sp>
      <p:sp>
        <p:nvSpPr>
          <p:cNvPr id="16" name="标题 1"/>
          <p:cNvSpPr txBox="1"/>
          <p:nvPr/>
        </p:nvSpPr>
        <p:spPr>
          <a:xfrm>
            <a:off x="1622683" y="5047100"/>
            <a:ext cx="1005791" cy="243100"/>
          </a:xfrm>
          <a:prstGeom prst="rect">
            <a:avLst/>
          </a:prstGeom>
          <a:noFill/>
          <a:ln>
            <a:noFill/>
          </a:ln>
        </p:spPr>
        <p:txBody>
          <a:bodyPr vert="horz" wrap="square" lIns="0" tIns="0" rIns="0" bIns="0" rtlCol="0" anchor="ctr"/>
          <a:lstStyle/>
          <a:p>
            <a:pPr algn="l">
              <a:lnSpc>
                <a:spcPct val="100000"/>
              </a:lnSpc>
            </a:pPr>
            <a:r>
              <a:rPr kumimoji="1" lang="zh-CN" altLang="en-US"/>
              <a:t>第</a:t>
            </a:r>
            <a:r>
              <a:rPr kumimoji="1" lang="zh-CN" altLang="en-US"/>
              <a:t>五组</a:t>
            </a:r>
            <a:endParaRPr kumimoji="1" lang="zh-CN" altLang="en-US"/>
          </a:p>
        </p:txBody>
      </p:sp>
      <p:sp>
        <p:nvSpPr>
          <p:cNvPr id="17" name="标题 1"/>
          <p:cNvSpPr txBox="1"/>
          <p:nvPr/>
        </p:nvSpPr>
        <p:spPr>
          <a:xfrm>
            <a:off x="2811967" y="5054302"/>
            <a:ext cx="756233" cy="228696"/>
          </a:xfrm>
          <a:prstGeom prst="rect">
            <a:avLst/>
          </a:prstGeom>
          <a:noFill/>
          <a:ln>
            <a:noFill/>
          </a:ln>
        </p:spPr>
        <p:txBody>
          <a:bodyPr vert="horz" wrap="square" lIns="0" tIns="0" rIns="0" bIns="0" rtlCol="0" anchor="ctr"/>
          <a:lstStyle/>
          <a:p>
            <a:pPr algn="l">
              <a:lnSpc>
                <a:spcPct val="100000"/>
              </a:lnSpc>
            </a:pPr>
            <a:r>
              <a:rPr kumimoji="1" lang="en-US" altLang="zh-CN" sz="1600">
                <a:ln w="6350">
                  <a:noFill/>
                </a:ln>
                <a:solidFill>
                  <a:srgbClr val="000000">
                    <a:alpha val="100000"/>
                  </a:srgbClr>
                </a:solidFill>
                <a:latin typeface="Source Han Sans" panose="020B0500000000000000" charset="-122"/>
                <a:ea typeface="Source Han Sans" panose="020B0500000000000000" charset="-122"/>
                <a:cs typeface="Source Han Sans" panose="020B0500000000000000" charset="-122"/>
              </a:rPr>
              <a:t>时间：</a:t>
            </a:r>
            <a:endParaRPr kumimoji="1" lang="zh-CN" altLang="en-US"/>
          </a:p>
        </p:txBody>
      </p:sp>
      <p:sp>
        <p:nvSpPr>
          <p:cNvPr id="18" name="标题 1"/>
          <p:cNvSpPr txBox="1"/>
          <p:nvPr/>
        </p:nvSpPr>
        <p:spPr>
          <a:xfrm>
            <a:off x="548820" y="2813245"/>
            <a:ext cx="5303591" cy="1799121"/>
          </a:xfrm>
          <a:prstGeom prst="rect">
            <a:avLst/>
          </a:prstGeom>
          <a:noFill/>
          <a:ln>
            <a:noFill/>
          </a:ln>
        </p:spPr>
        <p:txBody>
          <a:bodyPr vert="horz" wrap="square" lIns="91440" tIns="45720" rIns="91440" bIns="45720" rtlCol="0" anchor="t"/>
          <a:lstStyle/>
          <a:p>
            <a:pPr algn="l">
              <a:lnSpc>
                <a:spcPct val="130000"/>
              </a:lnSpc>
            </a:pPr>
            <a:r>
              <a:rPr kumimoji="1" lang="en-US" altLang="zh-CN" sz="4000">
                <a:ln w="12700">
                  <a:noFill/>
                </a:ln>
                <a:solidFill>
                  <a:srgbClr val="262626">
                    <a:alpha val="100000"/>
                  </a:srgbClr>
                </a:solidFill>
                <a:latin typeface="Source Han Sans CN Bold" panose="020B0800000000000000" charset="-122"/>
                <a:ea typeface="Source Han Sans CN Bold" panose="020B0800000000000000" charset="-122"/>
                <a:cs typeface="Source Han Sans CN Bold" panose="020B0800000000000000" charset="-122"/>
              </a:rPr>
              <a:t>谢谢大家</a:t>
            </a:r>
            <a:endParaRPr kumimoji="1" lang="zh-CN" altLang="en-US"/>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标题 1"/>
          <p:cNvSpPr txBox="1"/>
          <p:nvPr/>
        </p:nvSpPr>
        <p:spPr>
          <a:xfrm>
            <a:off x="659765" y="1654810"/>
            <a:ext cx="10476865" cy="935355"/>
          </a:xfrm>
          <a:prstGeom prst="rect">
            <a:avLst/>
          </a:prstGeom>
          <a:noFill/>
          <a:ln>
            <a:noFill/>
          </a:ln>
        </p:spPr>
        <p:txBody>
          <a:bodyPr vert="horz" wrap="square" lIns="0" tIns="0" rIns="0" bIns="0" rtlCol="0" anchor="t"/>
          <a:lstStyle/>
          <a:p>
            <a:pPr algn="l">
              <a:lnSpc>
                <a:spcPct val="150000"/>
              </a:lnSpc>
            </a:pPr>
            <a:r>
              <a:rPr kumimoji="1" lang="zh-CN" altLang="en-US"/>
              <a:t>One-hot编码是一种将分类变量转换为二进制向量的方法。每个类别对应一个唯一的二进制位，向量中仅该类别对应的位为1，其余为</a:t>
            </a:r>
            <a:r>
              <a:rPr kumimoji="1" lang="zh-CN" altLang="en-US"/>
              <a:t>0。例如，句子I love nlp: </a:t>
            </a:r>
            <a:endParaRPr kumimoji="1" lang="zh-CN" altLang="en-US"/>
          </a:p>
          <a:p>
            <a:pPr algn="l">
              <a:lnSpc>
                <a:spcPct val="150000"/>
              </a:lnSpc>
            </a:pPr>
            <a:r>
              <a:rPr kumimoji="1" lang="zh-CN" altLang="en-US"/>
              <a:t>I→ [1, 0, 0]   love → [0, 1, 0]   nlp →</a:t>
            </a:r>
            <a:r>
              <a:rPr kumimoji="1" lang="zh-CN" altLang="en-US"/>
              <a:t> [0, 0, 1]</a:t>
            </a:r>
            <a:endParaRPr kumimoji="1" lang="zh-CN" altLang="en-US"/>
          </a:p>
        </p:txBody>
      </p:sp>
      <p:sp>
        <p:nvSpPr>
          <p:cNvPr id="8" name="标题 1"/>
          <p:cNvSpPr txBox="1"/>
          <p:nvPr/>
        </p:nvSpPr>
        <p:spPr>
          <a:xfrm>
            <a:off x="660397" y="1125313"/>
            <a:ext cx="5760000" cy="467594"/>
          </a:xfrm>
          <a:prstGeom prst="rect">
            <a:avLst/>
          </a:prstGeom>
          <a:noFill/>
          <a:ln>
            <a:noFill/>
          </a:ln>
        </p:spPr>
        <p:txBody>
          <a:bodyPr vert="horz" wrap="square" lIns="0" tIns="0" rIns="0" bIns="0" rtlCol="0" anchor="b"/>
          <a:lstStyle/>
          <a:p>
            <a:pPr algn="l">
              <a:lnSpc>
                <a:spcPct val="120000"/>
              </a:lnSpc>
            </a:pPr>
            <a:r>
              <a:rPr kumimoji="1" lang="en-US" altLang="zh-CN" sz="1600">
                <a:ln w="12700">
                  <a:noFill/>
                </a:ln>
                <a:solidFill>
                  <a:srgbClr val="262626">
                    <a:alpha val="100000"/>
                  </a:srgbClr>
                </a:solidFill>
                <a:latin typeface="微软雅黑" panose="020B0503020204020204" charset="-122"/>
                <a:ea typeface="微软雅黑" panose="020B0503020204020204" charset="-122"/>
                <a:cs typeface="微软雅黑" panose="020B0503020204020204" charset="-122"/>
              </a:rPr>
              <a:t>one-hot</a:t>
            </a:r>
            <a:r>
              <a:rPr kumimoji="1" lang="zh-CN" altLang="en-US" sz="1600">
                <a:ln w="12700">
                  <a:noFill/>
                </a:ln>
                <a:solidFill>
                  <a:srgbClr val="262626">
                    <a:alpha val="100000"/>
                  </a:srgbClr>
                </a:solidFill>
                <a:latin typeface="微软雅黑" panose="020B0503020204020204" charset="-122"/>
                <a:ea typeface="微软雅黑" panose="020B0503020204020204" charset="-122"/>
                <a:cs typeface="微软雅黑" panose="020B0503020204020204" charset="-122"/>
              </a:rPr>
              <a:t>编码</a:t>
            </a:r>
            <a:endParaRPr kumimoji="1" lang="zh-CN" altLang="en-US" sz="1600">
              <a:ln w="12700">
                <a:noFill/>
              </a:ln>
              <a:solidFill>
                <a:srgbClr val="262626">
                  <a:alpha val="100000"/>
                </a:srgbClr>
              </a:solidFill>
              <a:latin typeface="微软雅黑" panose="020B0503020204020204" charset="-122"/>
              <a:ea typeface="微软雅黑" panose="020B0503020204020204" charset="-122"/>
              <a:cs typeface="微软雅黑" panose="020B0503020204020204" charset="-122"/>
            </a:endParaRPr>
          </a:p>
        </p:txBody>
      </p:sp>
      <p:sp>
        <p:nvSpPr>
          <p:cNvPr id="9" name="标题 1"/>
          <p:cNvSpPr txBox="1"/>
          <p:nvPr/>
        </p:nvSpPr>
        <p:spPr>
          <a:xfrm>
            <a:off x="699135" y="3681730"/>
            <a:ext cx="10496550" cy="2108835"/>
          </a:xfrm>
          <a:prstGeom prst="rect">
            <a:avLst/>
          </a:prstGeom>
          <a:noFill/>
          <a:ln>
            <a:noFill/>
          </a:ln>
        </p:spPr>
        <p:txBody>
          <a:bodyPr vert="horz" wrap="square" lIns="0" tIns="0" rIns="0" bIns="0" rtlCol="0" anchor="t"/>
          <a:lstStyle/>
          <a:p>
            <a:pPr algn="l">
              <a:lnSpc>
                <a:spcPct val="150000"/>
              </a:lnSpc>
              <a:buClrTx/>
              <a:buSzTx/>
              <a:buFontTx/>
            </a:pPr>
            <a:r>
              <a:rPr kumimoji="1" lang="en-US" altLang="zh-CN" sz="1800">
                <a:sym typeface="+mn-ea"/>
              </a:rPr>
              <a:t>传统 one- hot 编码维度高，稀疏且无法体现语义关联。如“苹果”和“香蕉”在词向量空间中无相似性。
高维空间计算开销大，难以直接用于复杂自然语言处理任务。</a:t>
            </a:r>
            <a:endParaRPr kumimoji="1" lang="en-US" altLang="zh-CN" sz="1800">
              <a:sym typeface="+mn-ea"/>
            </a:endParaRPr>
          </a:p>
          <a:p>
            <a:pPr algn="l">
              <a:lnSpc>
                <a:spcPct val="150000"/>
              </a:lnSpc>
            </a:pPr>
            <a:endParaRPr kumimoji="1" lang="en-US" altLang="zh-CN" sz="1080">
              <a:ln w="12700">
                <a:noFill/>
              </a:ln>
              <a:solidFill>
                <a:srgbClr val="404040">
                  <a:alpha val="100000"/>
                </a:srgbClr>
              </a:solidFill>
              <a:latin typeface="Source Han Sans" panose="020B0500000000000000" charset="-122"/>
              <a:ea typeface="Source Han Sans" panose="020B0500000000000000" charset="-122"/>
              <a:cs typeface="Source Han Sans" panose="020B0500000000000000" charset="-122"/>
            </a:endParaRPr>
          </a:p>
          <a:p>
            <a:pPr algn="l">
              <a:lnSpc>
                <a:spcPct val="150000"/>
              </a:lnSpc>
            </a:pPr>
            <a:r>
              <a:rPr kumimoji="1" lang="en-US" altLang="zh-CN"/>
              <a:t>Word2Vec </a:t>
            </a:r>
            <a:r>
              <a:rPr kumimoji="1" lang="zh-CN" altLang="en-US"/>
              <a:t>是一种将自然语言中的词语映射为稠密向量的算法，属于词嵌入技术的一种。它通过捕捉词语在上下文中的语义和语法关系，将词语表示为低维连续向量（而非传统的离散高维</a:t>
            </a:r>
            <a:r>
              <a:rPr kumimoji="1" lang="en-US" altLang="zh-CN"/>
              <a:t> one-hot </a:t>
            </a:r>
            <a:r>
              <a:rPr kumimoji="1" lang="zh-CN" altLang="en-US"/>
              <a:t>编码）。这种向量化表示能够更好地支持机器学习和自然语言处理任务。</a:t>
            </a:r>
            <a:endParaRPr kumimoji="1" lang="zh-CN" altLang="en-US"/>
          </a:p>
        </p:txBody>
      </p:sp>
      <p:sp>
        <p:nvSpPr>
          <p:cNvPr id="10" name="标题 1"/>
          <p:cNvSpPr txBox="1"/>
          <p:nvPr/>
        </p:nvSpPr>
        <p:spPr>
          <a:xfrm>
            <a:off x="696592" y="3124880"/>
            <a:ext cx="5760000" cy="467594"/>
          </a:xfrm>
          <a:prstGeom prst="rect">
            <a:avLst/>
          </a:prstGeom>
          <a:noFill/>
          <a:ln>
            <a:noFill/>
          </a:ln>
        </p:spPr>
        <p:txBody>
          <a:bodyPr vert="horz" wrap="square" lIns="0" tIns="0" rIns="0" bIns="0" rtlCol="0" anchor="b"/>
          <a:lstStyle/>
          <a:p>
            <a:pPr algn="l">
              <a:lnSpc>
                <a:spcPct val="120000"/>
              </a:lnSpc>
            </a:pPr>
            <a:r>
              <a:rPr kumimoji="1" lang="en-US" altLang="zh-CN" sz="1600">
                <a:ln w="12700">
                  <a:noFill/>
                </a:ln>
                <a:solidFill>
                  <a:srgbClr val="262626">
                    <a:alpha val="100000"/>
                  </a:srgbClr>
                </a:solidFill>
                <a:latin typeface="微软雅黑" panose="020B0503020204020204" charset="-122"/>
                <a:ea typeface="微软雅黑" panose="020B0503020204020204" charset="-122"/>
                <a:cs typeface="Source Han Sans CN Bold" panose="020B0800000000000000" charset="-122"/>
              </a:rPr>
              <a:t>word2Vec</a:t>
            </a:r>
            <a:endParaRPr kumimoji="1" lang="en-US" altLang="zh-CN" sz="1600">
              <a:ln w="12700">
                <a:noFill/>
              </a:ln>
              <a:solidFill>
                <a:srgbClr val="262626">
                  <a:alpha val="100000"/>
                </a:srgbClr>
              </a:solidFill>
              <a:latin typeface="微软雅黑" panose="020B0503020204020204" charset="-122"/>
              <a:ea typeface="微软雅黑" panose="020B0503020204020204" charset="-122"/>
              <a:cs typeface="Source Han Sans CN Bold" panose="020B0800000000000000" charset="-122"/>
            </a:endParaRPr>
          </a:p>
        </p:txBody>
      </p:sp>
      <p:sp>
        <p:nvSpPr>
          <p:cNvPr id="13" name="标题 1"/>
          <p:cNvSpPr txBox="1"/>
          <p:nvPr/>
        </p:nvSpPr>
        <p:spPr>
          <a:xfrm>
            <a:off x="773150" y="427667"/>
            <a:ext cx="10745749" cy="432000"/>
          </a:xfrm>
          <a:prstGeom prst="rect">
            <a:avLst/>
          </a:prstGeom>
          <a:noFill/>
          <a:ln>
            <a:noFill/>
          </a:ln>
        </p:spPr>
        <p:txBody>
          <a:bodyPr vert="horz" wrap="square" lIns="0" tIns="0" rIns="0" bIns="0" rtlCol="0" anchor="ctr"/>
          <a:lstStyle/>
          <a:p>
            <a:pPr algn="l">
              <a:lnSpc>
                <a:spcPct val="110000"/>
              </a:lnSpc>
            </a:pPr>
            <a:r>
              <a:rPr kumimoji="1" lang="zh-CN" altLang="en-US" sz="3200">
                <a:ln w="12700">
                  <a:noFill/>
                </a:ln>
                <a:solidFill>
                  <a:srgbClr val="262626">
                    <a:alpha val="100000"/>
                  </a:srgbClr>
                </a:solidFill>
                <a:latin typeface="微软雅黑" panose="020B0503020204020204" charset="-122"/>
                <a:ea typeface="微软雅黑" panose="020B0503020204020204" charset="-122"/>
                <a:cs typeface="微软雅黑" panose="020B0503020204020204" charset="-122"/>
              </a:rPr>
              <a:t>什么是</a:t>
            </a:r>
            <a:r>
              <a:rPr kumimoji="1" lang="en-US" altLang="zh-CN" sz="3200">
                <a:ln w="12700">
                  <a:noFill/>
                </a:ln>
                <a:solidFill>
                  <a:srgbClr val="262626">
                    <a:alpha val="100000"/>
                  </a:srgbClr>
                </a:solidFill>
                <a:latin typeface="微软雅黑" panose="020B0503020204020204" charset="-122"/>
                <a:ea typeface="微软雅黑" panose="020B0503020204020204" charset="-122"/>
                <a:cs typeface="微软雅黑" panose="020B0503020204020204" charset="-122"/>
              </a:rPr>
              <a:t>word2Vec</a:t>
            </a:r>
            <a:r>
              <a:rPr kumimoji="1" lang="zh-CN" altLang="en-US" sz="3200">
                <a:ln w="12700">
                  <a:noFill/>
                </a:ln>
                <a:solidFill>
                  <a:srgbClr val="262626">
                    <a:alpha val="100000"/>
                  </a:srgbClr>
                </a:solidFill>
                <a:latin typeface="微软雅黑" panose="020B0503020204020204" charset="-122"/>
                <a:ea typeface="微软雅黑" panose="020B0503020204020204" charset="-122"/>
                <a:cs typeface="微软雅黑" panose="020B0503020204020204" charset="-122"/>
              </a:rPr>
              <a:t>编码</a:t>
            </a:r>
            <a:endParaRPr kumimoji="1" lang="zh-CN" altLang="en-US" sz="3200">
              <a:ln w="12700">
                <a:noFill/>
              </a:ln>
              <a:solidFill>
                <a:srgbClr val="262626">
                  <a:alpha val="100000"/>
                </a:srgbClr>
              </a:solidFill>
              <a:latin typeface="微软雅黑" panose="020B0503020204020204" charset="-122"/>
              <a:ea typeface="微软雅黑" panose="020B0503020204020204" charset="-122"/>
              <a:cs typeface="微软雅黑" panose="020B0503020204020204" charset="-122"/>
            </a:endParaRPr>
          </a:p>
        </p:txBody>
      </p:sp>
      <p:sp>
        <p:nvSpPr>
          <p:cNvPr id="14" name="标题 1"/>
          <p:cNvSpPr txBox="1"/>
          <p:nvPr/>
        </p:nvSpPr>
        <p:spPr>
          <a:xfrm>
            <a:off x="264152" y="277385"/>
            <a:ext cx="360000" cy="285696"/>
          </a:xfrm>
          <a:custGeom>
            <a:avLst/>
            <a:gdLst>
              <a:gd name="connsiteX0" fmla="*/ 431250 w 431250"/>
              <a:gd name="connsiteY0" fmla="*/ 0 h 342240"/>
              <a:gd name="connsiteX1" fmla="*/ 431250 w 431250"/>
              <a:gd name="connsiteY1" fmla="*/ 74003 h 342240"/>
              <a:gd name="connsiteX2" fmla="*/ 332839 w 431250"/>
              <a:gd name="connsiteY2" fmla="*/ 169740 h 342240"/>
              <a:gd name="connsiteX3" fmla="*/ 431250 w 431250"/>
              <a:gd name="connsiteY3" fmla="*/ 169740 h 342240"/>
              <a:gd name="connsiteX4" fmla="*/ 431250 w 431250"/>
              <a:gd name="connsiteY4" fmla="*/ 342240 h 342240"/>
              <a:gd name="connsiteX5" fmla="*/ 258750 w 431250"/>
              <a:gd name="connsiteY5" fmla="*/ 342240 h 342240"/>
              <a:gd name="connsiteX6" fmla="*/ 258750 w 431250"/>
              <a:gd name="connsiteY6" fmla="*/ 169740 h 342240"/>
              <a:gd name="connsiteX7" fmla="*/ 431250 w 431250"/>
              <a:gd name="connsiteY7" fmla="*/ 0 h 342240"/>
              <a:gd name="connsiteX8" fmla="*/ 172500 w 431250"/>
              <a:gd name="connsiteY8" fmla="*/ 0 h 342240"/>
              <a:gd name="connsiteX9" fmla="*/ 172500 w 431250"/>
              <a:gd name="connsiteY9" fmla="*/ 74003 h 342240"/>
              <a:gd name="connsiteX10" fmla="*/ 74089 w 431250"/>
              <a:gd name="connsiteY10" fmla="*/ 169740 h 342240"/>
              <a:gd name="connsiteX11" fmla="*/ 172500 w 431250"/>
              <a:gd name="connsiteY11" fmla="*/ 169740 h 342240"/>
              <a:gd name="connsiteX12" fmla="*/ 172500 w 431250"/>
              <a:gd name="connsiteY12" fmla="*/ 342240 h 342240"/>
              <a:gd name="connsiteX13" fmla="*/ 0 w 431250"/>
              <a:gd name="connsiteY13" fmla="*/ 342240 h 342240"/>
              <a:gd name="connsiteX14" fmla="*/ 0 w 431250"/>
              <a:gd name="connsiteY14" fmla="*/ 169740 h 342240"/>
              <a:gd name="connsiteX15" fmla="*/ 172500 w 431250"/>
              <a:gd name="connsiteY15" fmla="*/ 0 h 342240"/>
            </a:gdLst>
            <a:ahLst/>
            <a:cxnLst/>
            <a:rect l="l" t="t" r="r" b="b"/>
            <a:pathLst>
              <a:path w="431250" h="342240">
                <a:moveTo>
                  <a:pt x="431250" y="0"/>
                </a:moveTo>
                <a:lnTo>
                  <a:pt x="431250" y="74003"/>
                </a:lnTo>
                <a:cubicBezTo>
                  <a:pt x="377945" y="74028"/>
                  <a:pt x="334333" y="116456"/>
                  <a:pt x="332839" y="169740"/>
                </a:cubicBezTo>
                <a:lnTo>
                  <a:pt x="431250" y="169740"/>
                </a:lnTo>
                <a:lnTo>
                  <a:pt x="431250" y="342240"/>
                </a:lnTo>
                <a:lnTo>
                  <a:pt x="258750" y="342240"/>
                </a:lnTo>
                <a:lnTo>
                  <a:pt x="258750" y="169740"/>
                </a:lnTo>
                <a:cubicBezTo>
                  <a:pt x="260258" y="75551"/>
                  <a:pt x="337049" y="-12"/>
                  <a:pt x="431250" y="0"/>
                </a:cubicBezTo>
                <a:close/>
                <a:moveTo>
                  <a:pt x="172500" y="0"/>
                </a:moveTo>
                <a:lnTo>
                  <a:pt x="172500" y="74003"/>
                </a:lnTo>
                <a:cubicBezTo>
                  <a:pt x="119195" y="74028"/>
                  <a:pt x="75583" y="116456"/>
                  <a:pt x="74089" y="169740"/>
                </a:cubicBezTo>
                <a:lnTo>
                  <a:pt x="172500" y="169740"/>
                </a:lnTo>
                <a:lnTo>
                  <a:pt x="172500" y="342240"/>
                </a:lnTo>
                <a:lnTo>
                  <a:pt x="0" y="342240"/>
                </a:lnTo>
                <a:lnTo>
                  <a:pt x="0" y="169740"/>
                </a:lnTo>
                <a:cubicBezTo>
                  <a:pt x="1508" y="75551"/>
                  <a:pt x="78299" y="-12"/>
                  <a:pt x="172500" y="0"/>
                </a:cubicBezTo>
                <a:close/>
              </a:path>
            </a:pathLst>
          </a:custGeom>
          <a:solidFill>
            <a:schemeClr val="accent1"/>
          </a:solidFill>
          <a:ln w="5424" cap="flat">
            <a:noFill/>
            <a:miter/>
          </a:ln>
        </p:spPr>
        <p:txBody>
          <a:bodyPr vert="horz" wrap="square" lIns="0" tIns="0" rIns="0" bIns="0" rtlCol="0" anchor="ctr"/>
          <a:lstStyle/>
          <a:p>
            <a:pPr algn="l">
              <a:lnSpc>
                <a:spcPct val="110000"/>
              </a:lnSpc>
            </a:pPr>
            <a:endParaRPr kumimoji="1" lang="zh-CN" altLang="en-US"/>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标题 1"/>
          <p:cNvSpPr txBox="1"/>
          <p:nvPr/>
        </p:nvSpPr>
        <p:spPr>
          <a:xfrm>
            <a:off x="450215" y="427355"/>
            <a:ext cx="2099945" cy="2395220"/>
          </a:xfrm>
          <a:prstGeom prst="rect">
            <a:avLst/>
          </a:prstGeom>
          <a:noFill/>
          <a:ln>
            <a:noFill/>
          </a:ln>
        </p:spPr>
        <p:txBody>
          <a:bodyPr vert="horz" wrap="square" lIns="0" tIns="0" rIns="0" bIns="0" rtlCol="0" anchor="ctr"/>
          <a:lstStyle/>
          <a:p>
            <a:pPr algn="l">
              <a:lnSpc>
                <a:spcPct val="110000"/>
              </a:lnSpc>
            </a:pPr>
            <a:r>
              <a:rPr kumimoji="1" lang="en-US" altLang="zh-CN" sz="3200">
                <a:ln w="12700">
                  <a:noFill/>
                </a:ln>
                <a:solidFill>
                  <a:srgbClr val="262626">
                    <a:alpha val="100000"/>
                  </a:srgbClr>
                </a:solidFill>
                <a:latin typeface="微软雅黑" panose="020B0503020204020204" charset="-122"/>
                <a:ea typeface="微软雅黑" panose="020B0503020204020204" charset="-122"/>
                <a:cs typeface="微软雅黑" panose="020B0503020204020204" charset="-122"/>
              </a:rPr>
              <a:t>word2Vec</a:t>
            </a:r>
            <a:r>
              <a:rPr kumimoji="1" lang="zh-CN" altLang="en-US" sz="3200">
                <a:ln w="12700">
                  <a:noFill/>
                </a:ln>
                <a:solidFill>
                  <a:srgbClr val="262626">
                    <a:alpha val="100000"/>
                  </a:srgbClr>
                </a:solidFill>
                <a:latin typeface="微软雅黑" panose="020B0503020204020204" charset="-122"/>
                <a:ea typeface="微软雅黑" panose="020B0503020204020204" charset="-122"/>
                <a:cs typeface="微软雅黑" panose="020B0503020204020204" charset="-122"/>
              </a:rPr>
              <a:t>基本架构图</a:t>
            </a:r>
            <a:endParaRPr kumimoji="1" lang="zh-CN" altLang="en-US" sz="3200">
              <a:ln w="12700">
                <a:noFill/>
              </a:ln>
              <a:solidFill>
                <a:srgbClr val="262626">
                  <a:alpha val="100000"/>
                </a:srgbClr>
              </a:solidFill>
              <a:latin typeface="微软雅黑" panose="020B0503020204020204" charset="-122"/>
              <a:ea typeface="微软雅黑" panose="020B0503020204020204" charset="-122"/>
              <a:cs typeface="微软雅黑" panose="020B0503020204020204" charset="-122"/>
            </a:endParaRPr>
          </a:p>
        </p:txBody>
      </p:sp>
      <p:sp>
        <p:nvSpPr>
          <p:cNvPr id="14" name="标题 1"/>
          <p:cNvSpPr txBox="1"/>
          <p:nvPr/>
        </p:nvSpPr>
        <p:spPr>
          <a:xfrm>
            <a:off x="264152" y="277385"/>
            <a:ext cx="360000" cy="285696"/>
          </a:xfrm>
          <a:custGeom>
            <a:avLst/>
            <a:gdLst>
              <a:gd name="connsiteX0" fmla="*/ 431250 w 431250"/>
              <a:gd name="connsiteY0" fmla="*/ 0 h 342240"/>
              <a:gd name="connsiteX1" fmla="*/ 431250 w 431250"/>
              <a:gd name="connsiteY1" fmla="*/ 74003 h 342240"/>
              <a:gd name="connsiteX2" fmla="*/ 332839 w 431250"/>
              <a:gd name="connsiteY2" fmla="*/ 169740 h 342240"/>
              <a:gd name="connsiteX3" fmla="*/ 431250 w 431250"/>
              <a:gd name="connsiteY3" fmla="*/ 169740 h 342240"/>
              <a:gd name="connsiteX4" fmla="*/ 431250 w 431250"/>
              <a:gd name="connsiteY4" fmla="*/ 342240 h 342240"/>
              <a:gd name="connsiteX5" fmla="*/ 258750 w 431250"/>
              <a:gd name="connsiteY5" fmla="*/ 342240 h 342240"/>
              <a:gd name="connsiteX6" fmla="*/ 258750 w 431250"/>
              <a:gd name="connsiteY6" fmla="*/ 169740 h 342240"/>
              <a:gd name="connsiteX7" fmla="*/ 431250 w 431250"/>
              <a:gd name="connsiteY7" fmla="*/ 0 h 342240"/>
              <a:gd name="connsiteX8" fmla="*/ 172500 w 431250"/>
              <a:gd name="connsiteY8" fmla="*/ 0 h 342240"/>
              <a:gd name="connsiteX9" fmla="*/ 172500 w 431250"/>
              <a:gd name="connsiteY9" fmla="*/ 74003 h 342240"/>
              <a:gd name="connsiteX10" fmla="*/ 74089 w 431250"/>
              <a:gd name="connsiteY10" fmla="*/ 169740 h 342240"/>
              <a:gd name="connsiteX11" fmla="*/ 172500 w 431250"/>
              <a:gd name="connsiteY11" fmla="*/ 169740 h 342240"/>
              <a:gd name="connsiteX12" fmla="*/ 172500 w 431250"/>
              <a:gd name="connsiteY12" fmla="*/ 342240 h 342240"/>
              <a:gd name="connsiteX13" fmla="*/ 0 w 431250"/>
              <a:gd name="connsiteY13" fmla="*/ 342240 h 342240"/>
              <a:gd name="connsiteX14" fmla="*/ 0 w 431250"/>
              <a:gd name="connsiteY14" fmla="*/ 169740 h 342240"/>
              <a:gd name="connsiteX15" fmla="*/ 172500 w 431250"/>
              <a:gd name="connsiteY15" fmla="*/ 0 h 342240"/>
            </a:gdLst>
            <a:ahLst/>
            <a:cxnLst/>
            <a:rect l="l" t="t" r="r" b="b"/>
            <a:pathLst>
              <a:path w="431250" h="342240">
                <a:moveTo>
                  <a:pt x="431250" y="0"/>
                </a:moveTo>
                <a:lnTo>
                  <a:pt x="431250" y="74003"/>
                </a:lnTo>
                <a:cubicBezTo>
                  <a:pt x="377945" y="74028"/>
                  <a:pt x="334333" y="116456"/>
                  <a:pt x="332839" y="169740"/>
                </a:cubicBezTo>
                <a:lnTo>
                  <a:pt x="431250" y="169740"/>
                </a:lnTo>
                <a:lnTo>
                  <a:pt x="431250" y="342240"/>
                </a:lnTo>
                <a:lnTo>
                  <a:pt x="258750" y="342240"/>
                </a:lnTo>
                <a:lnTo>
                  <a:pt x="258750" y="169740"/>
                </a:lnTo>
                <a:cubicBezTo>
                  <a:pt x="260258" y="75551"/>
                  <a:pt x="337049" y="-12"/>
                  <a:pt x="431250" y="0"/>
                </a:cubicBezTo>
                <a:close/>
                <a:moveTo>
                  <a:pt x="172500" y="0"/>
                </a:moveTo>
                <a:lnTo>
                  <a:pt x="172500" y="74003"/>
                </a:lnTo>
                <a:cubicBezTo>
                  <a:pt x="119195" y="74028"/>
                  <a:pt x="75583" y="116456"/>
                  <a:pt x="74089" y="169740"/>
                </a:cubicBezTo>
                <a:lnTo>
                  <a:pt x="172500" y="169740"/>
                </a:lnTo>
                <a:lnTo>
                  <a:pt x="172500" y="342240"/>
                </a:lnTo>
                <a:lnTo>
                  <a:pt x="0" y="342240"/>
                </a:lnTo>
                <a:lnTo>
                  <a:pt x="0" y="169740"/>
                </a:lnTo>
                <a:cubicBezTo>
                  <a:pt x="1508" y="75551"/>
                  <a:pt x="78299" y="-12"/>
                  <a:pt x="172500" y="0"/>
                </a:cubicBezTo>
                <a:close/>
              </a:path>
            </a:pathLst>
          </a:custGeom>
          <a:solidFill>
            <a:schemeClr val="accent1"/>
          </a:solidFill>
          <a:ln w="5424" cap="flat">
            <a:noFill/>
            <a:miter/>
          </a:ln>
        </p:spPr>
        <p:txBody>
          <a:bodyPr vert="horz" wrap="square" lIns="0" tIns="0" rIns="0" bIns="0" rtlCol="0" anchor="ctr"/>
          <a:lstStyle/>
          <a:p>
            <a:pPr algn="l">
              <a:lnSpc>
                <a:spcPct val="110000"/>
              </a:lnSpc>
            </a:pPr>
            <a:endParaRPr kumimoji="1" lang="zh-CN" altLang="en-US"/>
          </a:p>
        </p:txBody>
      </p:sp>
      <p:pic>
        <p:nvPicPr>
          <p:cNvPr id="3" name="图片 2" descr="4e3d0964c99fabb66cfa6eb0eb9652e"/>
          <p:cNvPicPr>
            <a:picLocks noChangeAspect="1"/>
          </p:cNvPicPr>
          <p:nvPr/>
        </p:nvPicPr>
        <p:blipFill>
          <a:blip r:embed="rId1"/>
          <a:stretch>
            <a:fillRect/>
          </a:stretch>
        </p:blipFill>
        <p:spPr>
          <a:xfrm>
            <a:off x="2755265" y="45085"/>
            <a:ext cx="9436735" cy="6858000"/>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标题 1"/>
          <p:cNvSpPr txBox="1"/>
          <p:nvPr/>
        </p:nvSpPr>
        <p:spPr>
          <a:xfrm>
            <a:off x="695325" y="1327785"/>
            <a:ext cx="10476865" cy="935355"/>
          </a:xfrm>
          <a:prstGeom prst="rect">
            <a:avLst/>
          </a:prstGeom>
          <a:noFill/>
          <a:ln>
            <a:noFill/>
          </a:ln>
        </p:spPr>
        <p:txBody>
          <a:bodyPr vert="horz" wrap="square" lIns="0" tIns="0" rIns="0" bIns="0" rtlCol="0" anchor="t"/>
          <a:lstStyle/>
          <a:p>
            <a:pPr algn="l">
              <a:lnSpc>
                <a:spcPct val="150000"/>
              </a:lnSpc>
            </a:pPr>
            <a:r>
              <a:rPr kumimoji="1" lang="zh-CN" altLang="en-US"/>
              <a:t>用上下文词语预测中心词。适合小规模数据集，训练速度较快。</a:t>
            </a:r>
            <a:endParaRPr kumimoji="1" lang="zh-CN" altLang="en-US"/>
          </a:p>
          <a:p>
            <a:pPr algn="l">
              <a:lnSpc>
                <a:spcPct val="150000"/>
              </a:lnSpc>
            </a:pPr>
            <a:r>
              <a:rPr kumimoji="1" lang="zh-CN" altLang="en-US"/>
              <a:t>基本步骤：</a:t>
            </a:r>
            <a:endParaRPr kumimoji="1" lang="zh-CN" altLang="en-US"/>
          </a:p>
          <a:p>
            <a:pPr algn="l">
              <a:lnSpc>
                <a:spcPct val="150000"/>
              </a:lnSpc>
            </a:pPr>
            <a:r>
              <a:rPr kumimoji="1" lang="en-US" altLang="zh-CN"/>
              <a:t>1</a:t>
            </a:r>
            <a:r>
              <a:rPr kumimoji="1" lang="zh-CN" altLang="en-US"/>
              <a:t>、将上下文词的</a:t>
            </a:r>
            <a:r>
              <a:rPr kumimoji="1" lang="en-US" altLang="zh-CN"/>
              <a:t> one-hot </a:t>
            </a:r>
            <a:r>
              <a:rPr kumimoji="1" lang="zh-CN" altLang="en-US"/>
              <a:t>编码映射为词向量。</a:t>
            </a:r>
            <a:r>
              <a:rPr kumimoji="1" lang="en-US" altLang="zh-CN"/>
              <a:t>  2</a:t>
            </a:r>
            <a:r>
              <a:rPr kumimoji="1" lang="zh-CN" altLang="en-US"/>
              <a:t>、对上下文词向量求平均，得到隐藏层输出。</a:t>
            </a:r>
            <a:endParaRPr kumimoji="1" lang="zh-CN" altLang="en-US"/>
          </a:p>
          <a:p>
            <a:pPr algn="l">
              <a:lnSpc>
                <a:spcPct val="150000"/>
              </a:lnSpc>
            </a:pPr>
            <a:r>
              <a:rPr kumimoji="1" lang="en-US" altLang="zh-CN"/>
              <a:t>3</a:t>
            </a:r>
            <a:r>
              <a:rPr kumimoji="1" lang="zh-CN" altLang="en-US"/>
              <a:t>、通过</a:t>
            </a:r>
            <a:r>
              <a:rPr kumimoji="1" lang="en-US" altLang="zh-CN"/>
              <a:t> Softmax </a:t>
            </a:r>
            <a:r>
              <a:rPr kumimoji="1" lang="zh-CN" altLang="en-US"/>
              <a:t>预测中心词的概率分布。</a:t>
            </a:r>
            <a:r>
              <a:rPr kumimoji="1" lang="en-US" altLang="zh-CN"/>
              <a:t>  4</a:t>
            </a:r>
            <a:r>
              <a:rPr kumimoji="1" lang="zh-CN" altLang="en-US"/>
              <a:t>、反向传播，进行训练。</a:t>
            </a:r>
            <a:endParaRPr kumimoji="1" lang="zh-CN" altLang="en-US"/>
          </a:p>
          <a:p>
            <a:pPr algn="l">
              <a:lnSpc>
                <a:spcPct val="150000"/>
              </a:lnSpc>
            </a:pPr>
            <a:endParaRPr kumimoji="1" lang="en-US" altLang="zh-CN"/>
          </a:p>
          <a:p>
            <a:pPr algn="l">
              <a:lnSpc>
                <a:spcPct val="150000"/>
              </a:lnSpc>
            </a:pPr>
            <a:r>
              <a:rPr kumimoji="1" lang="en-US" altLang="zh-CN"/>
              <a:t> </a:t>
            </a:r>
            <a:r>
              <a:rPr kumimoji="1" lang="zh-CN" altLang="en-US"/>
              <a:t>用中心词预测上下文词语。适合大规模数据集，对低频词效果更好。</a:t>
            </a:r>
            <a:endParaRPr kumimoji="1" lang="en-US" altLang="zh-CN"/>
          </a:p>
          <a:p>
            <a:pPr algn="l">
              <a:lnSpc>
                <a:spcPct val="150000"/>
              </a:lnSpc>
            </a:pPr>
            <a:r>
              <a:rPr kumimoji="1" lang="en-US" altLang="zh-CN"/>
              <a:t>1. </a:t>
            </a:r>
            <a:r>
              <a:rPr kumimoji="1" lang="zh-CN" altLang="en-US"/>
              <a:t>将中心词的</a:t>
            </a:r>
            <a:r>
              <a:rPr kumimoji="1" lang="en-US" altLang="zh-CN"/>
              <a:t>one-hot</a:t>
            </a:r>
            <a:r>
              <a:rPr kumimoji="1" lang="zh-CN" altLang="en-US"/>
              <a:t>编码作为输入。</a:t>
            </a:r>
            <a:endParaRPr kumimoji="1" lang="zh-CN" altLang="en-US"/>
          </a:p>
          <a:p>
            <a:pPr algn="l">
              <a:lnSpc>
                <a:spcPct val="150000"/>
              </a:lnSpc>
            </a:pPr>
            <a:r>
              <a:rPr kumimoji="1" lang="en-US" altLang="zh-CN"/>
              <a:t>2. </a:t>
            </a:r>
            <a:r>
              <a:rPr kumimoji="1" lang="zh-CN" altLang="en-US"/>
              <a:t>通过嵌入矩阵将</a:t>
            </a:r>
            <a:r>
              <a:rPr kumimoji="1" lang="en-US" altLang="zh-CN"/>
              <a:t>one-hot</a:t>
            </a:r>
            <a:r>
              <a:rPr kumimoji="1" lang="zh-CN" altLang="en-US"/>
              <a:t>编码映射为中心词的词向量。这一步直接提取嵌入矩阵中对应的行向量，不涉及平均操作。</a:t>
            </a:r>
            <a:endParaRPr kumimoji="1" lang="zh-CN" altLang="en-US"/>
          </a:p>
          <a:p>
            <a:pPr algn="l">
              <a:lnSpc>
                <a:spcPct val="150000"/>
              </a:lnSpc>
            </a:pPr>
            <a:r>
              <a:rPr kumimoji="1" lang="en-US" altLang="zh-CN"/>
              <a:t>3. </a:t>
            </a:r>
            <a:r>
              <a:rPr kumimoji="1" lang="zh-CN" altLang="en-US"/>
              <a:t>将词向量与输出权重矩阵相乘，得到词汇表中每个词的得分。然后通过</a:t>
            </a:r>
            <a:r>
              <a:rPr kumimoji="1" lang="en-US" altLang="zh-CN"/>
              <a:t>Softmax</a:t>
            </a:r>
            <a:r>
              <a:rPr kumimoji="1" lang="zh-CN" altLang="en-US"/>
              <a:t>函数计算每个词作为上下文词的概率分布。模型目标是最大化真实上下文词的概率。</a:t>
            </a:r>
            <a:endParaRPr kumimoji="1" lang="zh-CN" altLang="en-US"/>
          </a:p>
          <a:p>
            <a:pPr algn="l">
              <a:lnSpc>
                <a:spcPct val="150000"/>
              </a:lnSpc>
            </a:pPr>
            <a:r>
              <a:rPr kumimoji="1" lang="en-US" altLang="zh-CN"/>
              <a:t>4. </a:t>
            </a:r>
            <a:r>
              <a:rPr kumimoji="1" lang="zh-CN" altLang="en-US"/>
              <a:t>反向传播：使用交叉熵损失函数计算预测误差，并通过反向传播算法更新嵌入矩阵和输出权重矩阵的参数。</a:t>
            </a:r>
            <a:endParaRPr kumimoji="1" lang="zh-CN" altLang="en-US"/>
          </a:p>
        </p:txBody>
      </p:sp>
      <p:sp>
        <p:nvSpPr>
          <p:cNvPr id="8" name="标题 1"/>
          <p:cNvSpPr txBox="1"/>
          <p:nvPr/>
        </p:nvSpPr>
        <p:spPr>
          <a:xfrm>
            <a:off x="479422" y="908778"/>
            <a:ext cx="5760000" cy="467594"/>
          </a:xfrm>
          <a:prstGeom prst="rect">
            <a:avLst/>
          </a:prstGeom>
          <a:noFill/>
          <a:ln>
            <a:noFill/>
          </a:ln>
        </p:spPr>
        <p:txBody>
          <a:bodyPr vert="horz" wrap="square" lIns="0" tIns="0" rIns="0" bIns="0" rtlCol="0" anchor="b"/>
          <a:lstStyle/>
          <a:p>
            <a:pPr algn="l">
              <a:lnSpc>
                <a:spcPct val="120000"/>
              </a:lnSpc>
            </a:pPr>
            <a:r>
              <a:rPr kumimoji="1" lang="en-US" sz="1600" b="1">
                <a:ln w="12700">
                  <a:noFill/>
                </a:ln>
                <a:solidFill>
                  <a:srgbClr val="262626">
                    <a:alpha val="100000"/>
                  </a:srgbClr>
                </a:solidFill>
                <a:latin typeface="微软雅黑" panose="020B0503020204020204" charset="-122"/>
                <a:ea typeface="微软雅黑" panose="020B0503020204020204" charset="-122"/>
                <a:cs typeface="微软雅黑" panose="020B0503020204020204" charset="-122"/>
              </a:rPr>
              <a:t>CBOW</a:t>
            </a:r>
            <a:endParaRPr kumimoji="1" lang="en-US" sz="1600" b="1">
              <a:ln w="12700">
                <a:noFill/>
              </a:ln>
              <a:solidFill>
                <a:srgbClr val="262626">
                  <a:alpha val="100000"/>
                </a:srgbClr>
              </a:solidFill>
              <a:latin typeface="微软雅黑" panose="020B0503020204020204" charset="-122"/>
              <a:ea typeface="微软雅黑" panose="020B0503020204020204" charset="-122"/>
              <a:cs typeface="微软雅黑" panose="020B0503020204020204" charset="-122"/>
            </a:endParaRPr>
          </a:p>
        </p:txBody>
      </p:sp>
      <p:sp>
        <p:nvSpPr>
          <p:cNvPr id="10" name="标题 1"/>
          <p:cNvSpPr txBox="1"/>
          <p:nvPr/>
        </p:nvSpPr>
        <p:spPr>
          <a:xfrm>
            <a:off x="479422" y="2925490"/>
            <a:ext cx="5760000" cy="467594"/>
          </a:xfrm>
          <a:prstGeom prst="rect">
            <a:avLst/>
          </a:prstGeom>
          <a:noFill/>
          <a:ln>
            <a:noFill/>
          </a:ln>
        </p:spPr>
        <p:txBody>
          <a:bodyPr vert="horz" wrap="square" lIns="0" tIns="0" rIns="0" bIns="0" rtlCol="0" anchor="b"/>
          <a:lstStyle/>
          <a:p>
            <a:pPr algn="l">
              <a:lnSpc>
                <a:spcPct val="120000"/>
              </a:lnSpc>
            </a:pPr>
            <a:r>
              <a:rPr kumimoji="1" lang="en-US" altLang="zh-CN" sz="1600" b="1">
                <a:latin typeface="微软雅黑" panose="020B0503020204020204" charset="-122"/>
                <a:ea typeface="微软雅黑" panose="020B0503020204020204" charset="-122"/>
                <a:sym typeface="+mn-ea"/>
              </a:rPr>
              <a:t>Skip-</a:t>
            </a:r>
            <a:r>
              <a:rPr kumimoji="1" lang="en-US" sz="1600" b="1">
                <a:ln w="12700">
                  <a:noFill/>
                </a:ln>
                <a:solidFill>
                  <a:srgbClr val="262626">
                    <a:alpha val="100000"/>
                  </a:srgbClr>
                </a:solidFill>
                <a:latin typeface="微软雅黑" panose="020B0503020204020204" charset="-122"/>
                <a:ea typeface="微软雅黑" panose="020B0503020204020204" charset="-122"/>
                <a:cs typeface="微软雅黑" panose="020B0503020204020204" charset="-122"/>
                <a:sym typeface="+mn-ea"/>
              </a:rPr>
              <a:t>Gram</a:t>
            </a:r>
            <a:endParaRPr kumimoji="1" lang="en-US" altLang="zh-CN" sz="1600" b="1">
              <a:ln w="12700">
                <a:noFill/>
              </a:ln>
              <a:solidFill>
                <a:srgbClr val="262626">
                  <a:alpha val="100000"/>
                </a:srgbClr>
              </a:solidFill>
              <a:latin typeface="微软雅黑" panose="020B0503020204020204" charset="-122"/>
              <a:ea typeface="微软雅黑" panose="020B0503020204020204" charset="-122"/>
              <a:cs typeface="Source Han Sans CN Bold" panose="020B0800000000000000" charset="-122"/>
            </a:endParaRPr>
          </a:p>
        </p:txBody>
      </p:sp>
      <p:sp>
        <p:nvSpPr>
          <p:cNvPr id="13" name="标题 1"/>
          <p:cNvSpPr txBox="1"/>
          <p:nvPr/>
        </p:nvSpPr>
        <p:spPr>
          <a:xfrm>
            <a:off x="773150" y="427667"/>
            <a:ext cx="10745749" cy="432000"/>
          </a:xfrm>
          <a:prstGeom prst="rect">
            <a:avLst/>
          </a:prstGeom>
          <a:noFill/>
          <a:ln>
            <a:noFill/>
          </a:ln>
        </p:spPr>
        <p:txBody>
          <a:bodyPr vert="horz" wrap="square" lIns="0" tIns="0" rIns="0" bIns="0" rtlCol="0" anchor="ctr"/>
          <a:lstStyle/>
          <a:p>
            <a:pPr algn="l">
              <a:lnSpc>
                <a:spcPct val="110000"/>
              </a:lnSpc>
            </a:pPr>
            <a:r>
              <a:rPr kumimoji="1" lang="en-US" sz="3200">
                <a:ln w="12700">
                  <a:noFill/>
                </a:ln>
                <a:solidFill>
                  <a:srgbClr val="262626">
                    <a:alpha val="100000"/>
                  </a:srgbClr>
                </a:solidFill>
                <a:latin typeface="微软雅黑" panose="020B0503020204020204" charset="-122"/>
                <a:ea typeface="微软雅黑" panose="020B0503020204020204" charset="-122"/>
                <a:cs typeface="微软雅黑" panose="020B0503020204020204" charset="-122"/>
              </a:rPr>
              <a:t>word2vec</a:t>
            </a:r>
            <a:r>
              <a:rPr kumimoji="1" lang="zh-CN" altLang="en-US" sz="3200">
                <a:ln w="12700">
                  <a:noFill/>
                </a:ln>
                <a:solidFill>
                  <a:srgbClr val="262626">
                    <a:alpha val="100000"/>
                  </a:srgbClr>
                </a:solidFill>
                <a:latin typeface="微软雅黑" panose="020B0503020204020204" charset="-122"/>
                <a:ea typeface="微软雅黑" panose="020B0503020204020204" charset="-122"/>
                <a:cs typeface="微软雅黑" panose="020B0503020204020204" charset="-122"/>
              </a:rPr>
              <a:t>常用的两种模式</a:t>
            </a:r>
            <a:endParaRPr kumimoji="1" lang="zh-CN" altLang="en-US" sz="3200">
              <a:ln w="12700">
                <a:noFill/>
              </a:ln>
              <a:solidFill>
                <a:srgbClr val="262626">
                  <a:alpha val="100000"/>
                </a:srgbClr>
              </a:solidFill>
              <a:latin typeface="微软雅黑" panose="020B0503020204020204" charset="-122"/>
              <a:ea typeface="微软雅黑" panose="020B0503020204020204" charset="-122"/>
              <a:cs typeface="微软雅黑" panose="020B0503020204020204" charset="-122"/>
            </a:endParaRPr>
          </a:p>
        </p:txBody>
      </p:sp>
      <p:sp>
        <p:nvSpPr>
          <p:cNvPr id="14" name="标题 1"/>
          <p:cNvSpPr txBox="1"/>
          <p:nvPr/>
        </p:nvSpPr>
        <p:spPr>
          <a:xfrm>
            <a:off x="264152" y="277385"/>
            <a:ext cx="360000" cy="285696"/>
          </a:xfrm>
          <a:custGeom>
            <a:avLst/>
            <a:gdLst>
              <a:gd name="connsiteX0" fmla="*/ 431250 w 431250"/>
              <a:gd name="connsiteY0" fmla="*/ 0 h 342240"/>
              <a:gd name="connsiteX1" fmla="*/ 431250 w 431250"/>
              <a:gd name="connsiteY1" fmla="*/ 74003 h 342240"/>
              <a:gd name="connsiteX2" fmla="*/ 332839 w 431250"/>
              <a:gd name="connsiteY2" fmla="*/ 169740 h 342240"/>
              <a:gd name="connsiteX3" fmla="*/ 431250 w 431250"/>
              <a:gd name="connsiteY3" fmla="*/ 169740 h 342240"/>
              <a:gd name="connsiteX4" fmla="*/ 431250 w 431250"/>
              <a:gd name="connsiteY4" fmla="*/ 342240 h 342240"/>
              <a:gd name="connsiteX5" fmla="*/ 258750 w 431250"/>
              <a:gd name="connsiteY5" fmla="*/ 342240 h 342240"/>
              <a:gd name="connsiteX6" fmla="*/ 258750 w 431250"/>
              <a:gd name="connsiteY6" fmla="*/ 169740 h 342240"/>
              <a:gd name="connsiteX7" fmla="*/ 431250 w 431250"/>
              <a:gd name="connsiteY7" fmla="*/ 0 h 342240"/>
              <a:gd name="connsiteX8" fmla="*/ 172500 w 431250"/>
              <a:gd name="connsiteY8" fmla="*/ 0 h 342240"/>
              <a:gd name="connsiteX9" fmla="*/ 172500 w 431250"/>
              <a:gd name="connsiteY9" fmla="*/ 74003 h 342240"/>
              <a:gd name="connsiteX10" fmla="*/ 74089 w 431250"/>
              <a:gd name="connsiteY10" fmla="*/ 169740 h 342240"/>
              <a:gd name="connsiteX11" fmla="*/ 172500 w 431250"/>
              <a:gd name="connsiteY11" fmla="*/ 169740 h 342240"/>
              <a:gd name="connsiteX12" fmla="*/ 172500 w 431250"/>
              <a:gd name="connsiteY12" fmla="*/ 342240 h 342240"/>
              <a:gd name="connsiteX13" fmla="*/ 0 w 431250"/>
              <a:gd name="connsiteY13" fmla="*/ 342240 h 342240"/>
              <a:gd name="connsiteX14" fmla="*/ 0 w 431250"/>
              <a:gd name="connsiteY14" fmla="*/ 169740 h 342240"/>
              <a:gd name="connsiteX15" fmla="*/ 172500 w 431250"/>
              <a:gd name="connsiteY15" fmla="*/ 0 h 342240"/>
            </a:gdLst>
            <a:ahLst/>
            <a:cxnLst/>
            <a:rect l="l" t="t" r="r" b="b"/>
            <a:pathLst>
              <a:path w="431250" h="342240">
                <a:moveTo>
                  <a:pt x="431250" y="0"/>
                </a:moveTo>
                <a:lnTo>
                  <a:pt x="431250" y="74003"/>
                </a:lnTo>
                <a:cubicBezTo>
                  <a:pt x="377945" y="74028"/>
                  <a:pt x="334333" y="116456"/>
                  <a:pt x="332839" y="169740"/>
                </a:cubicBezTo>
                <a:lnTo>
                  <a:pt x="431250" y="169740"/>
                </a:lnTo>
                <a:lnTo>
                  <a:pt x="431250" y="342240"/>
                </a:lnTo>
                <a:lnTo>
                  <a:pt x="258750" y="342240"/>
                </a:lnTo>
                <a:lnTo>
                  <a:pt x="258750" y="169740"/>
                </a:lnTo>
                <a:cubicBezTo>
                  <a:pt x="260258" y="75551"/>
                  <a:pt x="337049" y="-12"/>
                  <a:pt x="431250" y="0"/>
                </a:cubicBezTo>
                <a:close/>
                <a:moveTo>
                  <a:pt x="172500" y="0"/>
                </a:moveTo>
                <a:lnTo>
                  <a:pt x="172500" y="74003"/>
                </a:lnTo>
                <a:cubicBezTo>
                  <a:pt x="119195" y="74028"/>
                  <a:pt x="75583" y="116456"/>
                  <a:pt x="74089" y="169740"/>
                </a:cubicBezTo>
                <a:lnTo>
                  <a:pt x="172500" y="169740"/>
                </a:lnTo>
                <a:lnTo>
                  <a:pt x="172500" y="342240"/>
                </a:lnTo>
                <a:lnTo>
                  <a:pt x="0" y="342240"/>
                </a:lnTo>
                <a:lnTo>
                  <a:pt x="0" y="169740"/>
                </a:lnTo>
                <a:cubicBezTo>
                  <a:pt x="1508" y="75551"/>
                  <a:pt x="78299" y="-12"/>
                  <a:pt x="172500" y="0"/>
                </a:cubicBezTo>
                <a:close/>
              </a:path>
            </a:pathLst>
          </a:custGeom>
          <a:solidFill>
            <a:schemeClr val="accent1"/>
          </a:solidFill>
          <a:ln w="5424" cap="flat">
            <a:noFill/>
            <a:miter/>
          </a:ln>
        </p:spPr>
        <p:txBody>
          <a:bodyPr vert="horz" wrap="square" lIns="0" tIns="0" rIns="0" bIns="0" rtlCol="0" anchor="ctr"/>
          <a:lstStyle/>
          <a:p>
            <a:pPr algn="l">
              <a:lnSpc>
                <a:spcPct val="110000"/>
              </a:lnSpc>
            </a:pPr>
            <a:endParaRPr kumimoji="1" lang="zh-CN" altLang="en-US"/>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标题 1"/>
          <p:cNvSpPr txBox="1"/>
          <p:nvPr/>
        </p:nvSpPr>
        <p:spPr>
          <a:xfrm>
            <a:off x="773150" y="427667"/>
            <a:ext cx="10745749" cy="432000"/>
          </a:xfrm>
          <a:prstGeom prst="rect">
            <a:avLst/>
          </a:prstGeom>
          <a:noFill/>
          <a:ln>
            <a:noFill/>
          </a:ln>
        </p:spPr>
        <p:txBody>
          <a:bodyPr vert="horz" wrap="square" lIns="0" tIns="0" rIns="0" bIns="0" rtlCol="0" anchor="ctr"/>
          <a:lstStyle/>
          <a:p>
            <a:pPr algn="l">
              <a:lnSpc>
                <a:spcPct val="110000"/>
              </a:lnSpc>
            </a:pPr>
            <a:r>
              <a:rPr kumimoji="1" lang="en-US" sz="3200">
                <a:ln w="12700">
                  <a:noFill/>
                </a:ln>
                <a:solidFill>
                  <a:srgbClr val="262626">
                    <a:alpha val="100000"/>
                  </a:srgbClr>
                </a:solidFill>
                <a:latin typeface="微软雅黑" panose="020B0503020204020204" charset="-122"/>
                <a:ea typeface="微软雅黑" panose="020B0503020204020204" charset="-122"/>
                <a:cs typeface="微软雅黑" panose="020B0503020204020204" charset="-122"/>
              </a:rPr>
              <a:t>word2vec</a:t>
            </a:r>
            <a:r>
              <a:rPr kumimoji="1" lang="zh-CN" altLang="en-US" sz="3200">
                <a:ln w="12700">
                  <a:noFill/>
                </a:ln>
                <a:solidFill>
                  <a:srgbClr val="262626">
                    <a:alpha val="100000"/>
                  </a:srgbClr>
                </a:solidFill>
                <a:latin typeface="微软雅黑" panose="020B0503020204020204" charset="-122"/>
                <a:ea typeface="微软雅黑" panose="020B0503020204020204" charset="-122"/>
                <a:cs typeface="微软雅黑" panose="020B0503020204020204" charset="-122"/>
              </a:rPr>
              <a:t>：在</a:t>
            </a:r>
            <a:r>
              <a:rPr kumimoji="1" lang="en-US" altLang="zh-CN" sz="3200">
                <a:ln w="12700">
                  <a:noFill/>
                </a:ln>
                <a:solidFill>
                  <a:srgbClr val="262626">
                    <a:alpha val="100000"/>
                  </a:srgbClr>
                </a:solidFill>
                <a:latin typeface="微软雅黑" panose="020B0503020204020204" charset="-122"/>
                <a:ea typeface="微软雅黑" panose="020B0503020204020204" charset="-122"/>
                <a:cs typeface="微软雅黑" panose="020B0503020204020204" charset="-122"/>
              </a:rPr>
              <a:t>Amazon</a:t>
            </a:r>
            <a:r>
              <a:rPr kumimoji="1" lang="zh-CN" altLang="en-US" sz="3200">
                <a:ln w="12700">
                  <a:noFill/>
                </a:ln>
                <a:solidFill>
                  <a:srgbClr val="262626">
                    <a:alpha val="100000"/>
                  </a:srgbClr>
                </a:solidFill>
                <a:latin typeface="微软雅黑" panose="020B0503020204020204" charset="-122"/>
                <a:ea typeface="微软雅黑" panose="020B0503020204020204" charset="-122"/>
                <a:cs typeface="微软雅黑" panose="020B0503020204020204" charset="-122"/>
              </a:rPr>
              <a:t>数据集上构建词向量表示</a:t>
            </a:r>
            <a:endParaRPr kumimoji="1" lang="zh-CN" altLang="en-US" sz="3200">
              <a:ln w="12700">
                <a:noFill/>
              </a:ln>
              <a:solidFill>
                <a:srgbClr val="262626">
                  <a:alpha val="100000"/>
                </a:srgbClr>
              </a:solidFill>
              <a:latin typeface="微软雅黑" panose="020B0503020204020204" charset="-122"/>
              <a:ea typeface="微软雅黑" panose="020B0503020204020204" charset="-122"/>
              <a:cs typeface="微软雅黑" panose="020B0503020204020204" charset="-122"/>
            </a:endParaRPr>
          </a:p>
        </p:txBody>
      </p:sp>
      <p:sp>
        <p:nvSpPr>
          <p:cNvPr id="14" name="标题 1"/>
          <p:cNvSpPr txBox="1"/>
          <p:nvPr/>
        </p:nvSpPr>
        <p:spPr>
          <a:xfrm>
            <a:off x="264152" y="277385"/>
            <a:ext cx="360000" cy="285696"/>
          </a:xfrm>
          <a:custGeom>
            <a:avLst/>
            <a:gdLst>
              <a:gd name="connsiteX0" fmla="*/ 431250 w 431250"/>
              <a:gd name="connsiteY0" fmla="*/ 0 h 342240"/>
              <a:gd name="connsiteX1" fmla="*/ 431250 w 431250"/>
              <a:gd name="connsiteY1" fmla="*/ 74003 h 342240"/>
              <a:gd name="connsiteX2" fmla="*/ 332839 w 431250"/>
              <a:gd name="connsiteY2" fmla="*/ 169740 h 342240"/>
              <a:gd name="connsiteX3" fmla="*/ 431250 w 431250"/>
              <a:gd name="connsiteY3" fmla="*/ 169740 h 342240"/>
              <a:gd name="connsiteX4" fmla="*/ 431250 w 431250"/>
              <a:gd name="connsiteY4" fmla="*/ 342240 h 342240"/>
              <a:gd name="connsiteX5" fmla="*/ 258750 w 431250"/>
              <a:gd name="connsiteY5" fmla="*/ 342240 h 342240"/>
              <a:gd name="connsiteX6" fmla="*/ 258750 w 431250"/>
              <a:gd name="connsiteY6" fmla="*/ 169740 h 342240"/>
              <a:gd name="connsiteX7" fmla="*/ 431250 w 431250"/>
              <a:gd name="connsiteY7" fmla="*/ 0 h 342240"/>
              <a:gd name="connsiteX8" fmla="*/ 172500 w 431250"/>
              <a:gd name="connsiteY8" fmla="*/ 0 h 342240"/>
              <a:gd name="connsiteX9" fmla="*/ 172500 w 431250"/>
              <a:gd name="connsiteY9" fmla="*/ 74003 h 342240"/>
              <a:gd name="connsiteX10" fmla="*/ 74089 w 431250"/>
              <a:gd name="connsiteY10" fmla="*/ 169740 h 342240"/>
              <a:gd name="connsiteX11" fmla="*/ 172500 w 431250"/>
              <a:gd name="connsiteY11" fmla="*/ 169740 h 342240"/>
              <a:gd name="connsiteX12" fmla="*/ 172500 w 431250"/>
              <a:gd name="connsiteY12" fmla="*/ 342240 h 342240"/>
              <a:gd name="connsiteX13" fmla="*/ 0 w 431250"/>
              <a:gd name="connsiteY13" fmla="*/ 342240 h 342240"/>
              <a:gd name="connsiteX14" fmla="*/ 0 w 431250"/>
              <a:gd name="connsiteY14" fmla="*/ 169740 h 342240"/>
              <a:gd name="connsiteX15" fmla="*/ 172500 w 431250"/>
              <a:gd name="connsiteY15" fmla="*/ 0 h 342240"/>
            </a:gdLst>
            <a:ahLst/>
            <a:cxnLst/>
            <a:rect l="l" t="t" r="r" b="b"/>
            <a:pathLst>
              <a:path w="431250" h="342240">
                <a:moveTo>
                  <a:pt x="431250" y="0"/>
                </a:moveTo>
                <a:lnTo>
                  <a:pt x="431250" y="74003"/>
                </a:lnTo>
                <a:cubicBezTo>
                  <a:pt x="377945" y="74028"/>
                  <a:pt x="334333" y="116456"/>
                  <a:pt x="332839" y="169740"/>
                </a:cubicBezTo>
                <a:lnTo>
                  <a:pt x="431250" y="169740"/>
                </a:lnTo>
                <a:lnTo>
                  <a:pt x="431250" y="342240"/>
                </a:lnTo>
                <a:lnTo>
                  <a:pt x="258750" y="342240"/>
                </a:lnTo>
                <a:lnTo>
                  <a:pt x="258750" y="169740"/>
                </a:lnTo>
                <a:cubicBezTo>
                  <a:pt x="260258" y="75551"/>
                  <a:pt x="337049" y="-12"/>
                  <a:pt x="431250" y="0"/>
                </a:cubicBezTo>
                <a:close/>
                <a:moveTo>
                  <a:pt x="172500" y="0"/>
                </a:moveTo>
                <a:lnTo>
                  <a:pt x="172500" y="74003"/>
                </a:lnTo>
                <a:cubicBezTo>
                  <a:pt x="119195" y="74028"/>
                  <a:pt x="75583" y="116456"/>
                  <a:pt x="74089" y="169740"/>
                </a:cubicBezTo>
                <a:lnTo>
                  <a:pt x="172500" y="169740"/>
                </a:lnTo>
                <a:lnTo>
                  <a:pt x="172500" y="342240"/>
                </a:lnTo>
                <a:lnTo>
                  <a:pt x="0" y="342240"/>
                </a:lnTo>
                <a:lnTo>
                  <a:pt x="0" y="169740"/>
                </a:lnTo>
                <a:cubicBezTo>
                  <a:pt x="1508" y="75551"/>
                  <a:pt x="78299" y="-12"/>
                  <a:pt x="172500" y="0"/>
                </a:cubicBezTo>
                <a:close/>
              </a:path>
            </a:pathLst>
          </a:custGeom>
          <a:solidFill>
            <a:schemeClr val="accent1"/>
          </a:solidFill>
          <a:ln w="5424" cap="flat">
            <a:noFill/>
            <a:miter/>
          </a:ln>
        </p:spPr>
        <p:txBody>
          <a:bodyPr vert="horz" wrap="square" lIns="0" tIns="0" rIns="0" bIns="0" rtlCol="0" anchor="ctr"/>
          <a:lstStyle/>
          <a:p>
            <a:pPr algn="l">
              <a:lnSpc>
                <a:spcPct val="110000"/>
              </a:lnSpc>
            </a:pPr>
            <a:endParaRPr kumimoji="1" lang="zh-CN" altLang="en-US"/>
          </a:p>
        </p:txBody>
      </p:sp>
      <p:sp>
        <p:nvSpPr>
          <p:cNvPr id="3" name="文本框 2"/>
          <p:cNvSpPr txBox="1"/>
          <p:nvPr/>
        </p:nvSpPr>
        <p:spPr>
          <a:xfrm>
            <a:off x="767715" y="1628775"/>
            <a:ext cx="3054985" cy="1327785"/>
          </a:xfrm>
          <a:prstGeom prst="rect">
            <a:avLst/>
          </a:prstGeom>
          <a:noFill/>
        </p:spPr>
        <p:txBody>
          <a:bodyPr wrap="square" rtlCol="0">
            <a:noAutofit/>
          </a:bodyPr>
          <a:p>
            <a:r>
              <a:rPr lang="zh-CN" altLang="en-US"/>
              <a:t>以单词</a:t>
            </a:r>
            <a:r>
              <a:rPr lang="en-US" altLang="zh-CN"/>
              <a:t>“music”</a:t>
            </a:r>
            <a:r>
              <a:rPr lang="zh-CN" altLang="en-US"/>
              <a:t>为（</a:t>
            </a:r>
            <a:r>
              <a:rPr lang="en-US" altLang="zh-CN"/>
              <a:t>128</a:t>
            </a:r>
            <a:r>
              <a:rPr lang="zh-CN" altLang="en-US"/>
              <a:t>维）</a:t>
            </a:r>
            <a:endParaRPr lang="zh-CN" altLang="en-US"/>
          </a:p>
        </p:txBody>
      </p:sp>
      <p:pic>
        <p:nvPicPr>
          <p:cNvPr id="2" name="图片 1"/>
          <p:cNvPicPr>
            <a:picLocks noChangeAspect="1"/>
          </p:cNvPicPr>
          <p:nvPr/>
        </p:nvPicPr>
        <p:blipFill>
          <a:blip r:embed="rId1"/>
          <a:stretch>
            <a:fillRect/>
          </a:stretch>
        </p:blipFill>
        <p:spPr>
          <a:xfrm>
            <a:off x="491490" y="2195830"/>
            <a:ext cx="11309985" cy="3714115"/>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标题 1"/>
          <p:cNvSpPr txBox="1"/>
          <p:nvPr/>
        </p:nvSpPr>
        <p:spPr>
          <a:xfrm>
            <a:off x="695325" y="1268730"/>
            <a:ext cx="10476865" cy="935355"/>
          </a:xfrm>
          <a:prstGeom prst="rect">
            <a:avLst/>
          </a:prstGeom>
          <a:noFill/>
          <a:ln>
            <a:noFill/>
          </a:ln>
        </p:spPr>
        <p:txBody>
          <a:bodyPr vert="horz" wrap="square" lIns="0" tIns="0" rIns="0" bIns="0" rtlCol="0" anchor="t"/>
          <a:lstStyle/>
          <a:p>
            <a:pPr algn="l">
              <a:lnSpc>
                <a:spcPct val="150000"/>
              </a:lnSpc>
            </a:pPr>
            <a:r>
              <a:rPr kumimoji="1" lang="zh-CN" altLang="en-US"/>
              <a:t>在</a:t>
            </a:r>
            <a:r>
              <a:rPr kumimoji="1" lang="en-US" altLang="zh-CN"/>
              <a:t> Node2Vec </a:t>
            </a:r>
            <a:r>
              <a:rPr kumimoji="1" lang="zh-CN" altLang="en-US"/>
              <a:t>中，节点表示（</a:t>
            </a:r>
            <a:r>
              <a:rPr kumimoji="1" lang="en-US" altLang="zh-CN"/>
              <a:t>Node Representation</a:t>
            </a:r>
            <a:r>
              <a:rPr kumimoji="1" lang="zh-CN" altLang="en-US"/>
              <a:t>）</a:t>
            </a:r>
            <a:r>
              <a:rPr kumimoji="1" lang="en-US" altLang="zh-CN"/>
              <a:t> </a:t>
            </a:r>
            <a:r>
              <a:rPr kumimoji="1" lang="zh-CN" altLang="en-US"/>
              <a:t>是通过将图中的每个节点映射到一个低维稠密向量（即嵌入向量，</a:t>
            </a:r>
            <a:r>
              <a:rPr kumimoji="1" lang="en-US" altLang="zh-CN"/>
              <a:t>embedding</a:t>
            </a:r>
            <a:r>
              <a:rPr kumimoji="1" lang="zh-CN" altLang="en-US"/>
              <a:t>）来实现的。这些向量能够捕捉节点的结构特征、邻居关系以及在网络中的角色信息，从而方便后续的机器学习任务（如节点分类、链接预测等）。</a:t>
            </a:r>
            <a:endParaRPr kumimoji="1" lang="zh-CN" altLang="en-US"/>
          </a:p>
          <a:p>
            <a:pPr algn="l">
              <a:lnSpc>
                <a:spcPct val="150000"/>
              </a:lnSpc>
            </a:pPr>
            <a:endParaRPr kumimoji="1" lang="zh-CN" altLang="en-US"/>
          </a:p>
          <a:p>
            <a:pPr algn="l">
              <a:lnSpc>
                <a:spcPct val="150000"/>
              </a:lnSpc>
            </a:pPr>
            <a:r>
              <a:rPr lang="zh-CN" altLang="en-US">
                <a:sym typeface="+mn-ea"/>
              </a:rPr>
              <a:t>有偏随机游走</a:t>
            </a:r>
            <a:r>
              <a:rPr lang="en-US" altLang="zh-CN">
                <a:sym typeface="+mn-ea"/>
              </a:rPr>
              <a:t> + Skip-gram </a:t>
            </a:r>
            <a:r>
              <a:rPr lang="zh-CN" altLang="en-US">
                <a:sym typeface="+mn-ea"/>
              </a:rPr>
              <a:t>算法</a:t>
            </a:r>
            <a:r>
              <a:rPr lang="en-US" altLang="zh-CN">
                <a:sym typeface="+mn-ea"/>
              </a:rPr>
              <a:t> </a:t>
            </a:r>
            <a:r>
              <a:rPr lang="zh-CN" altLang="en-US">
                <a:sym typeface="+mn-ea"/>
              </a:rPr>
              <a:t>是</a:t>
            </a:r>
            <a:r>
              <a:rPr lang="en-US" altLang="zh-CN">
                <a:sym typeface="+mn-ea"/>
              </a:rPr>
              <a:t> Node2Vec </a:t>
            </a:r>
            <a:r>
              <a:rPr lang="zh-CN" altLang="en-US">
                <a:sym typeface="+mn-ea"/>
              </a:rPr>
              <a:t>的核心，用于生成图节点的低维嵌入向量。</a:t>
            </a:r>
            <a:endParaRPr lang="en-US" altLang="zh-CN"/>
          </a:p>
          <a:p>
            <a:pPr algn="l">
              <a:lnSpc>
                <a:spcPct val="150000"/>
              </a:lnSpc>
            </a:pPr>
            <a:r>
              <a:rPr lang="en-US" altLang="zh-CN">
                <a:sym typeface="+mn-ea"/>
              </a:rPr>
              <a:t>1. </a:t>
            </a:r>
            <a:r>
              <a:rPr lang="zh-CN" altLang="en-US">
                <a:sym typeface="+mn-ea"/>
              </a:rPr>
              <a:t>有偏随机游走：通过调节参数</a:t>
            </a:r>
            <a:r>
              <a:rPr lang="en-US" altLang="zh-CN">
                <a:sym typeface="+mn-ea"/>
              </a:rPr>
              <a:t> p</a:t>
            </a:r>
            <a:r>
              <a:rPr lang="zh-CN" altLang="en-US">
                <a:sym typeface="+mn-ea"/>
              </a:rPr>
              <a:t>（返回概率）和</a:t>
            </a:r>
            <a:r>
              <a:rPr lang="en-US" altLang="zh-CN">
                <a:sym typeface="+mn-ea"/>
              </a:rPr>
              <a:t> q</a:t>
            </a:r>
            <a:r>
              <a:rPr lang="zh-CN" altLang="en-US">
                <a:sym typeface="+mn-ea"/>
              </a:rPr>
              <a:t>（探索概率）控制游走策略。若</a:t>
            </a:r>
            <a:r>
              <a:rPr lang="en-US" altLang="zh-CN">
                <a:sym typeface="+mn-ea"/>
              </a:rPr>
              <a:t> p </a:t>
            </a:r>
            <a:r>
              <a:rPr lang="zh-CN" altLang="en-US">
                <a:sym typeface="+mn-ea"/>
              </a:rPr>
              <a:t>较小，游走倾向返回上一节点，捕捉结构性（如中心节点）；若</a:t>
            </a:r>
            <a:r>
              <a:rPr lang="en-US" altLang="zh-CN">
                <a:sym typeface="+mn-ea"/>
              </a:rPr>
              <a:t> q </a:t>
            </a:r>
            <a:r>
              <a:rPr lang="zh-CN" altLang="en-US">
                <a:sym typeface="+mn-ea"/>
              </a:rPr>
              <a:t>较小，游走倾向远离当前节点，捕捉同质性（如社区关系）。这种灵活性使游走能同时探索局部和全局网络特征。</a:t>
            </a:r>
            <a:endParaRPr lang="zh-CN" altLang="en-US"/>
          </a:p>
          <a:p>
            <a:pPr algn="l">
              <a:lnSpc>
                <a:spcPct val="150000"/>
              </a:lnSpc>
            </a:pPr>
            <a:endParaRPr lang="en-US" altLang="zh-CN"/>
          </a:p>
          <a:p>
            <a:pPr algn="l">
              <a:lnSpc>
                <a:spcPct val="150000"/>
              </a:lnSpc>
            </a:pPr>
            <a:r>
              <a:rPr lang="en-US" altLang="zh-CN">
                <a:sym typeface="+mn-ea"/>
              </a:rPr>
              <a:t>2. Skip-gram </a:t>
            </a:r>
            <a:r>
              <a:rPr lang="zh-CN" altLang="en-US">
                <a:sym typeface="+mn-ea"/>
              </a:rPr>
              <a:t>模型：将游走生成的节点序列视为</a:t>
            </a:r>
            <a:r>
              <a:rPr lang="en-US" altLang="zh-CN">
                <a:sym typeface="+mn-ea"/>
              </a:rPr>
              <a:t>“</a:t>
            </a:r>
            <a:r>
              <a:rPr lang="zh-CN" altLang="en-US">
                <a:sym typeface="+mn-ea"/>
              </a:rPr>
              <a:t>句子</a:t>
            </a:r>
            <a:r>
              <a:rPr lang="en-US" altLang="zh-CN">
                <a:sym typeface="+mn-ea"/>
              </a:rPr>
              <a:t>”</a:t>
            </a:r>
            <a:r>
              <a:rPr lang="zh-CN" altLang="en-US">
                <a:sym typeface="+mn-ea"/>
              </a:rPr>
              <a:t>，利用</a:t>
            </a:r>
            <a:r>
              <a:rPr lang="en-US" altLang="zh-CN">
                <a:sym typeface="+mn-ea"/>
              </a:rPr>
              <a:t> Skip-gram </a:t>
            </a:r>
            <a:r>
              <a:rPr lang="zh-CN" altLang="en-US">
                <a:sym typeface="+mn-ea"/>
              </a:rPr>
              <a:t>学习节点嵌入。模型通过最大化上下文节点的共现概率，将相似节点映射到向量空间中相近的位置，支持下游任务（如节点分类、链接预测）。</a:t>
            </a:r>
            <a:endParaRPr lang="zh-CN" altLang="en-US"/>
          </a:p>
          <a:p>
            <a:pPr algn="l">
              <a:lnSpc>
                <a:spcPct val="150000"/>
              </a:lnSpc>
            </a:pPr>
            <a:endParaRPr kumimoji="1" lang="zh-CN" altLang="en-US"/>
          </a:p>
          <a:p>
            <a:pPr algn="l">
              <a:lnSpc>
                <a:spcPct val="150000"/>
              </a:lnSpc>
            </a:pPr>
            <a:endParaRPr kumimoji="1" lang="zh-CN" altLang="en-US"/>
          </a:p>
          <a:p>
            <a:pPr algn="l">
              <a:lnSpc>
                <a:spcPct val="150000"/>
              </a:lnSpc>
            </a:pPr>
            <a:endParaRPr kumimoji="1" lang="zh-CN" altLang="en-US"/>
          </a:p>
        </p:txBody>
      </p:sp>
      <p:sp>
        <p:nvSpPr>
          <p:cNvPr id="13" name="标题 1"/>
          <p:cNvSpPr txBox="1"/>
          <p:nvPr/>
        </p:nvSpPr>
        <p:spPr>
          <a:xfrm>
            <a:off x="773150" y="427667"/>
            <a:ext cx="10745749" cy="432000"/>
          </a:xfrm>
          <a:prstGeom prst="rect">
            <a:avLst/>
          </a:prstGeom>
          <a:noFill/>
          <a:ln>
            <a:noFill/>
          </a:ln>
        </p:spPr>
        <p:txBody>
          <a:bodyPr vert="horz" wrap="square" lIns="0" tIns="0" rIns="0" bIns="0" rtlCol="0" anchor="ctr"/>
          <a:lstStyle/>
          <a:p>
            <a:pPr algn="l">
              <a:lnSpc>
                <a:spcPct val="110000"/>
              </a:lnSpc>
            </a:pPr>
            <a:r>
              <a:rPr kumimoji="1" lang="zh-CN" altLang="en-US" sz="3200">
                <a:ln w="12700">
                  <a:noFill/>
                </a:ln>
                <a:solidFill>
                  <a:srgbClr val="262626">
                    <a:alpha val="100000"/>
                  </a:srgbClr>
                </a:solidFill>
                <a:latin typeface="微软雅黑" panose="020B0503020204020204" charset="-122"/>
                <a:ea typeface="微软雅黑" panose="020B0503020204020204" charset="-122"/>
                <a:cs typeface="微软雅黑" panose="020B0503020204020204" charset="-122"/>
              </a:rPr>
              <a:t>节点表示与</a:t>
            </a:r>
            <a:r>
              <a:rPr kumimoji="1" lang="en-US" sz="3200">
                <a:ln w="12700">
                  <a:noFill/>
                </a:ln>
                <a:solidFill>
                  <a:srgbClr val="262626">
                    <a:alpha val="100000"/>
                  </a:srgbClr>
                </a:solidFill>
                <a:latin typeface="微软雅黑" panose="020B0503020204020204" charset="-122"/>
                <a:ea typeface="微软雅黑" panose="020B0503020204020204" charset="-122"/>
                <a:cs typeface="微软雅黑" panose="020B0503020204020204" charset="-122"/>
              </a:rPr>
              <a:t>node2vec</a:t>
            </a:r>
            <a:r>
              <a:rPr kumimoji="1" lang="zh-CN" altLang="en-US" sz="3200">
                <a:ln w="12700">
                  <a:noFill/>
                </a:ln>
                <a:solidFill>
                  <a:srgbClr val="262626">
                    <a:alpha val="100000"/>
                  </a:srgbClr>
                </a:solidFill>
                <a:latin typeface="微软雅黑" panose="020B0503020204020204" charset="-122"/>
                <a:ea typeface="微软雅黑" panose="020B0503020204020204" charset="-122"/>
                <a:cs typeface="微软雅黑" panose="020B0503020204020204" charset="-122"/>
              </a:rPr>
              <a:t>的实现算法</a:t>
            </a:r>
            <a:endParaRPr kumimoji="1" lang="zh-CN" altLang="en-US" sz="3200">
              <a:ln w="12700">
                <a:noFill/>
              </a:ln>
              <a:solidFill>
                <a:srgbClr val="262626">
                  <a:alpha val="100000"/>
                </a:srgbClr>
              </a:solidFill>
              <a:latin typeface="微软雅黑" panose="020B0503020204020204" charset="-122"/>
              <a:ea typeface="微软雅黑" panose="020B0503020204020204" charset="-122"/>
              <a:cs typeface="微软雅黑" panose="020B0503020204020204" charset="-122"/>
            </a:endParaRPr>
          </a:p>
        </p:txBody>
      </p:sp>
      <p:sp>
        <p:nvSpPr>
          <p:cNvPr id="14" name="标题 1"/>
          <p:cNvSpPr txBox="1"/>
          <p:nvPr/>
        </p:nvSpPr>
        <p:spPr>
          <a:xfrm>
            <a:off x="264152" y="277385"/>
            <a:ext cx="360000" cy="285696"/>
          </a:xfrm>
          <a:custGeom>
            <a:avLst/>
            <a:gdLst>
              <a:gd name="connsiteX0" fmla="*/ 431250 w 431250"/>
              <a:gd name="connsiteY0" fmla="*/ 0 h 342240"/>
              <a:gd name="connsiteX1" fmla="*/ 431250 w 431250"/>
              <a:gd name="connsiteY1" fmla="*/ 74003 h 342240"/>
              <a:gd name="connsiteX2" fmla="*/ 332839 w 431250"/>
              <a:gd name="connsiteY2" fmla="*/ 169740 h 342240"/>
              <a:gd name="connsiteX3" fmla="*/ 431250 w 431250"/>
              <a:gd name="connsiteY3" fmla="*/ 169740 h 342240"/>
              <a:gd name="connsiteX4" fmla="*/ 431250 w 431250"/>
              <a:gd name="connsiteY4" fmla="*/ 342240 h 342240"/>
              <a:gd name="connsiteX5" fmla="*/ 258750 w 431250"/>
              <a:gd name="connsiteY5" fmla="*/ 342240 h 342240"/>
              <a:gd name="connsiteX6" fmla="*/ 258750 w 431250"/>
              <a:gd name="connsiteY6" fmla="*/ 169740 h 342240"/>
              <a:gd name="connsiteX7" fmla="*/ 431250 w 431250"/>
              <a:gd name="connsiteY7" fmla="*/ 0 h 342240"/>
              <a:gd name="connsiteX8" fmla="*/ 172500 w 431250"/>
              <a:gd name="connsiteY8" fmla="*/ 0 h 342240"/>
              <a:gd name="connsiteX9" fmla="*/ 172500 w 431250"/>
              <a:gd name="connsiteY9" fmla="*/ 74003 h 342240"/>
              <a:gd name="connsiteX10" fmla="*/ 74089 w 431250"/>
              <a:gd name="connsiteY10" fmla="*/ 169740 h 342240"/>
              <a:gd name="connsiteX11" fmla="*/ 172500 w 431250"/>
              <a:gd name="connsiteY11" fmla="*/ 169740 h 342240"/>
              <a:gd name="connsiteX12" fmla="*/ 172500 w 431250"/>
              <a:gd name="connsiteY12" fmla="*/ 342240 h 342240"/>
              <a:gd name="connsiteX13" fmla="*/ 0 w 431250"/>
              <a:gd name="connsiteY13" fmla="*/ 342240 h 342240"/>
              <a:gd name="connsiteX14" fmla="*/ 0 w 431250"/>
              <a:gd name="connsiteY14" fmla="*/ 169740 h 342240"/>
              <a:gd name="connsiteX15" fmla="*/ 172500 w 431250"/>
              <a:gd name="connsiteY15" fmla="*/ 0 h 342240"/>
            </a:gdLst>
            <a:ahLst/>
            <a:cxnLst/>
            <a:rect l="l" t="t" r="r" b="b"/>
            <a:pathLst>
              <a:path w="431250" h="342240">
                <a:moveTo>
                  <a:pt x="431250" y="0"/>
                </a:moveTo>
                <a:lnTo>
                  <a:pt x="431250" y="74003"/>
                </a:lnTo>
                <a:cubicBezTo>
                  <a:pt x="377945" y="74028"/>
                  <a:pt x="334333" y="116456"/>
                  <a:pt x="332839" y="169740"/>
                </a:cubicBezTo>
                <a:lnTo>
                  <a:pt x="431250" y="169740"/>
                </a:lnTo>
                <a:lnTo>
                  <a:pt x="431250" y="342240"/>
                </a:lnTo>
                <a:lnTo>
                  <a:pt x="258750" y="342240"/>
                </a:lnTo>
                <a:lnTo>
                  <a:pt x="258750" y="169740"/>
                </a:lnTo>
                <a:cubicBezTo>
                  <a:pt x="260258" y="75551"/>
                  <a:pt x="337049" y="-12"/>
                  <a:pt x="431250" y="0"/>
                </a:cubicBezTo>
                <a:close/>
                <a:moveTo>
                  <a:pt x="172500" y="0"/>
                </a:moveTo>
                <a:lnTo>
                  <a:pt x="172500" y="74003"/>
                </a:lnTo>
                <a:cubicBezTo>
                  <a:pt x="119195" y="74028"/>
                  <a:pt x="75583" y="116456"/>
                  <a:pt x="74089" y="169740"/>
                </a:cubicBezTo>
                <a:lnTo>
                  <a:pt x="172500" y="169740"/>
                </a:lnTo>
                <a:lnTo>
                  <a:pt x="172500" y="342240"/>
                </a:lnTo>
                <a:lnTo>
                  <a:pt x="0" y="342240"/>
                </a:lnTo>
                <a:lnTo>
                  <a:pt x="0" y="169740"/>
                </a:lnTo>
                <a:cubicBezTo>
                  <a:pt x="1508" y="75551"/>
                  <a:pt x="78299" y="-12"/>
                  <a:pt x="172500" y="0"/>
                </a:cubicBezTo>
                <a:close/>
              </a:path>
            </a:pathLst>
          </a:custGeom>
          <a:solidFill>
            <a:schemeClr val="accent1"/>
          </a:solidFill>
          <a:ln w="5424" cap="flat">
            <a:noFill/>
            <a:miter/>
          </a:ln>
        </p:spPr>
        <p:txBody>
          <a:bodyPr vert="horz" wrap="square" lIns="0" tIns="0" rIns="0" bIns="0" rtlCol="0" anchor="ctr"/>
          <a:lstStyle/>
          <a:p>
            <a:pPr algn="l">
              <a:lnSpc>
                <a:spcPct val="110000"/>
              </a:lnSpc>
            </a:pPr>
            <a:endParaRPr kumimoji="1" lang="zh-CN" altLang="en-US"/>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标题 1"/>
          <p:cNvSpPr txBox="1"/>
          <p:nvPr/>
        </p:nvSpPr>
        <p:spPr>
          <a:xfrm>
            <a:off x="695325" y="1327785"/>
            <a:ext cx="10476865" cy="935355"/>
          </a:xfrm>
          <a:prstGeom prst="rect">
            <a:avLst/>
          </a:prstGeom>
          <a:noFill/>
          <a:ln>
            <a:noFill/>
          </a:ln>
        </p:spPr>
        <p:txBody>
          <a:bodyPr vert="horz" wrap="square" lIns="0" tIns="0" rIns="0" bIns="0" rtlCol="0" anchor="t"/>
          <a:lstStyle/>
          <a:p>
            <a:pPr algn="l">
              <a:lnSpc>
                <a:spcPct val="150000"/>
              </a:lnSpc>
            </a:pPr>
            <a:endParaRPr kumimoji="1" lang="zh-CN" altLang="en-US"/>
          </a:p>
        </p:txBody>
      </p:sp>
      <p:sp>
        <p:nvSpPr>
          <p:cNvPr id="13" name="标题 1"/>
          <p:cNvSpPr txBox="1"/>
          <p:nvPr/>
        </p:nvSpPr>
        <p:spPr>
          <a:xfrm>
            <a:off x="773150" y="427667"/>
            <a:ext cx="10745749" cy="432000"/>
          </a:xfrm>
          <a:prstGeom prst="rect">
            <a:avLst/>
          </a:prstGeom>
          <a:noFill/>
          <a:ln>
            <a:noFill/>
          </a:ln>
        </p:spPr>
        <p:txBody>
          <a:bodyPr vert="horz" wrap="square" lIns="0" tIns="0" rIns="0" bIns="0" rtlCol="0" anchor="ctr"/>
          <a:lstStyle/>
          <a:p>
            <a:pPr algn="l">
              <a:lnSpc>
                <a:spcPct val="110000"/>
              </a:lnSpc>
            </a:pPr>
            <a:r>
              <a:rPr kumimoji="1" lang="zh-CN" sz="3200">
                <a:ln w="12700">
                  <a:noFill/>
                </a:ln>
                <a:solidFill>
                  <a:srgbClr val="262626">
                    <a:alpha val="100000"/>
                  </a:srgbClr>
                </a:solidFill>
                <a:latin typeface="微软雅黑" panose="020B0503020204020204" charset="-122"/>
                <a:ea typeface="微软雅黑" panose="020B0503020204020204" charset="-122"/>
                <a:cs typeface="微软雅黑" panose="020B0503020204020204" charset="-122"/>
              </a:rPr>
              <a:t>在数据集上利用</a:t>
            </a:r>
            <a:r>
              <a:rPr kumimoji="1" lang="en-US" altLang="zh-CN" sz="3200">
                <a:ln w="12700">
                  <a:noFill/>
                </a:ln>
                <a:solidFill>
                  <a:srgbClr val="262626">
                    <a:alpha val="100000"/>
                  </a:srgbClr>
                </a:solidFill>
                <a:latin typeface="微软雅黑" panose="020B0503020204020204" charset="-122"/>
                <a:ea typeface="微软雅黑" panose="020B0503020204020204" charset="-122"/>
                <a:cs typeface="微软雅黑" panose="020B0503020204020204" charset="-122"/>
              </a:rPr>
              <a:t>node2vec</a:t>
            </a:r>
            <a:r>
              <a:rPr kumimoji="1" lang="zh-CN" altLang="en-US" sz="3200">
                <a:ln w="12700">
                  <a:noFill/>
                </a:ln>
                <a:solidFill>
                  <a:srgbClr val="262626">
                    <a:alpha val="100000"/>
                  </a:srgbClr>
                </a:solidFill>
                <a:latin typeface="微软雅黑" panose="020B0503020204020204" charset="-122"/>
                <a:ea typeface="微软雅黑" panose="020B0503020204020204" charset="-122"/>
                <a:cs typeface="微软雅黑" panose="020B0503020204020204" charset="-122"/>
              </a:rPr>
              <a:t>构建节点表示</a:t>
            </a:r>
            <a:endParaRPr kumimoji="1" lang="zh-CN" altLang="en-US" sz="3200">
              <a:ln w="12700">
                <a:noFill/>
              </a:ln>
              <a:solidFill>
                <a:srgbClr val="262626">
                  <a:alpha val="100000"/>
                </a:srgbClr>
              </a:solidFill>
              <a:latin typeface="微软雅黑" panose="020B0503020204020204" charset="-122"/>
              <a:ea typeface="微软雅黑" panose="020B0503020204020204" charset="-122"/>
              <a:cs typeface="微软雅黑" panose="020B0503020204020204" charset="-122"/>
            </a:endParaRPr>
          </a:p>
        </p:txBody>
      </p:sp>
      <p:sp>
        <p:nvSpPr>
          <p:cNvPr id="14" name="标题 1"/>
          <p:cNvSpPr txBox="1"/>
          <p:nvPr/>
        </p:nvSpPr>
        <p:spPr>
          <a:xfrm>
            <a:off x="264152" y="277385"/>
            <a:ext cx="360000" cy="285696"/>
          </a:xfrm>
          <a:custGeom>
            <a:avLst/>
            <a:gdLst>
              <a:gd name="connsiteX0" fmla="*/ 431250 w 431250"/>
              <a:gd name="connsiteY0" fmla="*/ 0 h 342240"/>
              <a:gd name="connsiteX1" fmla="*/ 431250 w 431250"/>
              <a:gd name="connsiteY1" fmla="*/ 74003 h 342240"/>
              <a:gd name="connsiteX2" fmla="*/ 332839 w 431250"/>
              <a:gd name="connsiteY2" fmla="*/ 169740 h 342240"/>
              <a:gd name="connsiteX3" fmla="*/ 431250 w 431250"/>
              <a:gd name="connsiteY3" fmla="*/ 169740 h 342240"/>
              <a:gd name="connsiteX4" fmla="*/ 431250 w 431250"/>
              <a:gd name="connsiteY4" fmla="*/ 342240 h 342240"/>
              <a:gd name="connsiteX5" fmla="*/ 258750 w 431250"/>
              <a:gd name="connsiteY5" fmla="*/ 342240 h 342240"/>
              <a:gd name="connsiteX6" fmla="*/ 258750 w 431250"/>
              <a:gd name="connsiteY6" fmla="*/ 169740 h 342240"/>
              <a:gd name="connsiteX7" fmla="*/ 431250 w 431250"/>
              <a:gd name="connsiteY7" fmla="*/ 0 h 342240"/>
              <a:gd name="connsiteX8" fmla="*/ 172500 w 431250"/>
              <a:gd name="connsiteY8" fmla="*/ 0 h 342240"/>
              <a:gd name="connsiteX9" fmla="*/ 172500 w 431250"/>
              <a:gd name="connsiteY9" fmla="*/ 74003 h 342240"/>
              <a:gd name="connsiteX10" fmla="*/ 74089 w 431250"/>
              <a:gd name="connsiteY10" fmla="*/ 169740 h 342240"/>
              <a:gd name="connsiteX11" fmla="*/ 172500 w 431250"/>
              <a:gd name="connsiteY11" fmla="*/ 169740 h 342240"/>
              <a:gd name="connsiteX12" fmla="*/ 172500 w 431250"/>
              <a:gd name="connsiteY12" fmla="*/ 342240 h 342240"/>
              <a:gd name="connsiteX13" fmla="*/ 0 w 431250"/>
              <a:gd name="connsiteY13" fmla="*/ 342240 h 342240"/>
              <a:gd name="connsiteX14" fmla="*/ 0 w 431250"/>
              <a:gd name="connsiteY14" fmla="*/ 169740 h 342240"/>
              <a:gd name="connsiteX15" fmla="*/ 172500 w 431250"/>
              <a:gd name="connsiteY15" fmla="*/ 0 h 342240"/>
            </a:gdLst>
            <a:ahLst/>
            <a:cxnLst/>
            <a:rect l="l" t="t" r="r" b="b"/>
            <a:pathLst>
              <a:path w="431250" h="342240">
                <a:moveTo>
                  <a:pt x="431250" y="0"/>
                </a:moveTo>
                <a:lnTo>
                  <a:pt x="431250" y="74003"/>
                </a:lnTo>
                <a:cubicBezTo>
                  <a:pt x="377945" y="74028"/>
                  <a:pt x="334333" y="116456"/>
                  <a:pt x="332839" y="169740"/>
                </a:cubicBezTo>
                <a:lnTo>
                  <a:pt x="431250" y="169740"/>
                </a:lnTo>
                <a:lnTo>
                  <a:pt x="431250" y="342240"/>
                </a:lnTo>
                <a:lnTo>
                  <a:pt x="258750" y="342240"/>
                </a:lnTo>
                <a:lnTo>
                  <a:pt x="258750" y="169740"/>
                </a:lnTo>
                <a:cubicBezTo>
                  <a:pt x="260258" y="75551"/>
                  <a:pt x="337049" y="-12"/>
                  <a:pt x="431250" y="0"/>
                </a:cubicBezTo>
                <a:close/>
                <a:moveTo>
                  <a:pt x="172500" y="0"/>
                </a:moveTo>
                <a:lnTo>
                  <a:pt x="172500" y="74003"/>
                </a:lnTo>
                <a:cubicBezTo>
                  <a:pt x="119195" y="74028"/>
                  <a:pt x="75583" y="116456"/>
                  <a:pt x="74089" y="169740"/>
                </a:cubicBezTo>
                <a:lnTo>
                  <a:pt x="172500" y="169740"/>
                </a:lnTo>
                <a:lnTo>
                  <a:pt x="172500" y="342240"/>
                </a:lnTo>
                <a:lnTo>
                  <a:pt x="0" y="342240"/>
                </a:lnTo>
                <a:lnTo>
                  <a:pt x="0" y="169740"/>
                </a:lnTo>
                <a:cubicBezTo>
                  <a:pt x="1508" y="75551"/>
                  <a:pt x="78299" y="-12"/>
                  <a:pt x="172500" y="0"/>
                </a:cubicBezTo>
                <a:close/>
              </a:path>
            </a:pathLst>
          </a:custGeom>
          <a:solidFill>
            <a:schemeClr val="accent1"/>
          </a:solidFill>
          <a:ln w="5424" cap="flat">
            <a:noFill/>
            <a:miter/>
          </a:ln>
        </p:spPr>
        <p:txBody>
          <a:bodyPr vert="horz" wrap="square" lIns="0" tIns="0" rIns="0" bIns="0" rtlCol="0" anchor="ctr"/>
          <a:lstStyle/>
          <a:p>
            <a:pPr algn="l">
              <a:lnSpc>
                <a:spcPct val="110000"/>
              </a:lnSpc>
            </a:pPr>
            <a:endParaRPr kumimoji="1" lang="zh-CN" altLang="en-US"/>
          </a:p>
        </p:txBody>
      </p:sp>
      <p:pic>
        <p:nvPicPr>
          <p:cNvPr id="4" name="图片 3" descr="6e32f91f8b7242f5aa12c4cab4a9426"/>
          <p:cNvPicPr>
            <a:picLocks noChangeAspect="1"/>
          </p:cNvPicPr>
          <p:nvPr/>
        </p:nvPicPr>
        <p:blipFill>
          <a:blip r:embed="rId1"/>
          <a:stretch>
            <a:fillRect/>
          </a:stretch>
        </p:blipFill>
        <p:spPr>
          <a:xfrm>
            <a:off x="911225" y="1052830"/>
            <a:ext cx="8671560" cy="5781040"/>
          </a:xfrm>
          <a:prstGeom prst="rect">
            <a:avLst/>
          </a:prstGeom>
        </p:spPr>
      </p:pic>
      <p:pic>
        <p:nvPicPr>
          <p:cNvPr id="2" name="图片 1"/>
          <p:cNvPicPr>
            <a:picLocks noChangeAspect="1"/>
          </p:cNvPicPr>
          <p:nvPr/>
        </p:nvPicPr>
        <p:blipFill>
          <a:blip r:embed="rId2"/>
          <a:stretch>
            <a:fillRect/>
          </a:stretch>
        </p:blipFill>
        <p:spPr>
          <a:xfrm>
            <a:off x="4296410" y="1484630"/>
            <a:ext cx="2560955" cy="251460"/>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标题 1"/>
          <p:cNvSpPr txBox="1"/>
          <p:nvPr/>
        </p:nvSpPr>
        <p:spPr>
          <a:xfrm>
            <a:off x="695325" y="1327785"/>
            <a:ext cx="10476865" cy="935355"/>
          </a:xfrm>
          <a:prstGeom prst="rect">
            <a:avLst/>
          </a:prstGeom>
          <a:noFill/>
          <a:ln>
            <a:noFill/>
          </a:ln>
        </p:spPr>
        <p:txBody>
          <a:bodyPr vert="horz" wrap="square" lIns="0" tIns="0" rIns="0" bIns="0" rtlCol="0" anchor="t"/>
          <a:lstStyle/>
          <a:p>
            <a:pPr algn="l">
              <a:lnSpc>
                <a:spcPct val="150000"/>
              </a:lnSpc>
            </a:pPr>
            <a:endParaRPr kumimoji="1" lang="zh-CN" altLang="en-US"/>
          </a:p>
        </p:txBody>
      </p:sp>
      <p:sp>
        <p:nvSpPr>
          <p:cNvPr id="13" name="标题 1"/>
          <p:cNvSpPr txBox="1"/>
          <p:nvPr/>
        </p:nvSpPr>
        <p:spPr>
          <a:xfrm>
            <a:off x="773150" y="427667"/>
            <a:ext cx="10745749" cy="432000"/>
          </a:xfrm>
          <a:prstGeom prst="rect">
            <a:avLst/>
          </a:prstGeom>
          <a:noFill/>
          <a:ln>
            <a:noFill/>
          </a:ln>
        </p:spPr>
        <p:txBody>
          <a:bodyPr vert="horz" wrap="square" lIns="0" tIns="0" rIns="0" bIns="0" rtlCol="0" anchor="ctr"/>
          <a:lstStyle/>
          <a:p>
            <a:pPr algn="l">
              <a:lnSpc>
                <a:spcPct val="110000"/>
              </a:lnSpc>
            </a:pPr>
            <a:r>
              <a:rPr kumimoji="1" lang="zh-CN" sz="3200">
                <a:ln w="12700">
                  <a:noFill/>
                </a:ln>
                <a:solidFill>
                  <a:srgbClr val="262626">
                    <a:alpha val="100000"/>
                  </a:srgbClr>
                </a:solidFill>
                <a:latin typeface="微软雅黑" panose="020B0503020204020204" charset="-122"/>
                <a:ea typeface="微软雅黑" panose="020B0503020204020204" charset="-122"/>
                <a:cs typeface="微软雅黑" panose="020B0503020204020204" charset="-122"/>
              </a:rPr>
              <a:t>在数据集上利用</a:t>
            </a:r>
            <a:r>
              <a:rPr kumimoji="1" lang="en-US" altLang="zh-CN" sz="3200">
                <a:ln w="12700">
                  <a:noFill/>
                </a:ln>
                <a:solidFill>
                  <a:srgbClr val="262626">
                    <a:alpha val="100000"/>
                  </a:srgbClr>
                </a:solidFill>
                <a:latin typeface="微软雅黑" panose="020B0503020204020204" charset="-122"/>
                <a:ea typeface="微软雅黑" panose="020B0503020204020204" charset="-122"/>
                <a:cs typeface="微软雅黑" panose="020B0503020204020204" charset="-122"/>
              </a:rPr>
              <a:t>node2vec</a:t>
            </a:r>
            <a:r>
              <a:rPr kumimoji="1" lang="zh-CN" altLang="en-US" sz="3200">
                <a:ln w="12700">
                  <a:noFill/>
                </a:ln>
                <a:solidFill>
                  <a:srgbClr val="262626">
                    <a:alpha val="100000"/>
                  </a:srgbClr>
                </a:solidFill>
                <a:latin typeface="微软雅黑" panose="020B0503020204020204" charset="-122"/>
                <a:ea typeface="微软雅黑" panose="020B0503020204020204" charset="-122"/>
                <a:cs typeface="微软雅黑" panose="020B0503020204020204" charset="-122"/>
              </a:rPr>
              <a:t>构建节点表示</a:t>
            </a:r>
            <a:endParaRPr kumimoji="1" lang="zh-CN" altLang="en-US" sz="3200">
              <a:ln w="12700">
                <a:noFill/>
              </a:ln>
              <a:solidFill>
                <a:srgbClr val="262626">
                  <a:alpha val="100000"/>
                </a:srgbClr>
              </a:solidFill>
              <a:latin typeface="微软雅黑" panose="020B0503020204020204" charset="-122"/>
              <a:ea typeface="微软雅黑" panose="020B0503020204020204" charset="-122"/>
              <a:cs typeface="微软雅黑" panose="020B0503020204020204" charset="-122"/>
            </a:endParaRPr>
          </a:p>
        </p:txBody>
      </p:sp>
      <p:sp>
        <p:nvSpPr>
          <p:cNvPr id="14" name="标题 1"/>
          <p:cNvSpPr txBox="1"/>
          <p:nvPr/>
        </p:nvSpPr>
        <p:spPr>
          <a:xfrm>
            <a:off x="264152" y="277385"/>
            <a:ext cx="360000" cy="285696"/>
          </a:xfrm>
          <a:custGeom>
            <a:avLst/>
            <a:gdLst>
              <a:gd name="connsiteX0" fmla="*/ 431250 w 431250"/>
              <a:gd name="connsiteY0" fmla="*/ 0 h 342240"/>
              <a:gd name="connsiteX1" fmla="*/ 431250 w 431250"/>
              <a:gd name="connsiteY1" fmla="*/ 74003 h 342240"/>
              <a:gd name="connsiteX2" fmla="*/ 332839 w 431250"/>
              <a:gd name="connsiteY2" fmla="*/ 169740 h 342240"/>
              <a:gd name="connsiteX3" fmla="*/ 431250 w 431250"/>
              <a:gd name="connsiteY3" fmla="*/ 169740 h 342240"/>
              <a:gd name="connsiteX4" fmla="*/ 431250 w 431250"/>
              <a:gd name="connsiteY4" fmla="*/ 342240 h 342240"/>
              <a:gd name="connsiteX5" fmla="*/ 258750 w 431250"/>
              <a:gd name="connsiteY5" fmla="*/ 342240 h 342240"/>
              <a:gd name="connsiteX6" fmla="*/ 258750 w 431250"/>
              <a:gd name="connsiteY6" fmla="*/ 169740 h 342240"/>
              <a:gd name="connsiteX7" fmla="*/ 431250 w 431250"/>
              <a:gd name="connsiteY7" fmla="*/ 0 h 342240"/>
              <a:gd name="connsiteX8" fmla="*/ 172500 w 431250"/>
              <a:gd name="connsiteY8" fmla="*/ 0 h 342240"/>
              <a:gd name="connsiteX9" fmla="*/ 172500 w 431250"/>
              <a:gd name="connsiteY9" fmla="*/ 74003 h 342240"/>
              <a:gd name="connsiteX10" fmla="*/ 74089 w 431250"/>
              <a:gd name="connsiteY10" fmla="*/ 169740 h 342240"/>
              <a:gd name="connsiteX11" fmla="*/ 172500 w 431250"/>
              <a:gd name="connsiteY11" fmla="*/ 169740 h 342240"/>
              <a:gd name="connsiteX12" fmla="*/ 172500 w 431250"/>
              <a:gd name="connsiteY12" fmla="*/ 342240 h 342240"/>
              <a:gd name="connsiteX13" fmla="*/ 0 w 431250"/>
              <a:gd name="connsiteY13" fmla="*/ 342240 h 342240"/>
              <a:gd name="connsiteX14" fmla="*/ 0 w 431250"/>
              <a:gd name="connsiteY14" fmla="*/ 169740 h 342240"/>
              <a:gd name="connsiteX15" fmla="*/ 172500 w 431250"/>
              <a:gd name="connsiteY15" fmla="*/ 0 h 342240"/>
            </a:gdLst>
            <a:ahLst/>
            <a:cxnLst/>
            <a:rect l="l" t="t" r="r" b="b"/>
            <a:pathLst>
              <a:path w="431250" h="342240">
                <a:moveTo>
                  <a:pt x="431250" y="0"/>
                </a:moveTo>
                <a:lnTo>
                  <a:pt x="431250" y="74003"/>
                </a:lnTo>
                <a:cubicBezTo>
                  <a:pt x="377945" y="74028"/>
                  <a:pt x="334333" y="116456"/>
                  <a:pt x="332839" y="169740"/>
                </a:cubicBezTo>
                <a:lnTo>
                  <a:pt x="431250" y="169740"/>
                </a:lnTo>
                <a:lnTo>
                  <a:pt x="431250" y="342240"/>
                </a:lnTo>
                <a:lnTo>
                  <a:pt x="258750" y="342240"/>
                </a:lnTo>
                <a:lnTo>
                  <a:pt x="258750" y="169740"/>
                </a:lnTo>
                <a:cubicBezTo>
                  <a:pt x="260258" y="75551"/>
                  <a:pt x="337049" y="-12"/>
                  <a:pt x="431250" y="0"/>
                </a:cubicBezTo>
                <a:close/>
                <a:moveTo>
                  <a:pt x="172500" y="0"/>
                </a:moveTo>
                <a:lnTo>
                  <a:pt x="172500" y="74003"/>
                </a:lnTo>
                <a:cubicBezTo>
                  <a:pt x="119195" y="74028"/>
                  <a:pt x="75583" y="116456"/>
                  <a:pt x="74089" y="169740"/>
                </a:cubicBezTo>
                <a:lnTo>
                  <a:pt x="172500" y="169740"/>
                </a:lnTo>
                <a:lnTo>
                  <a:pt x="172500" y="342240"/>
                </a:lnTo>
                <a:lnTo>
                  <a:pt x="0" y="342240"/>
                </a:lnTo>
                <a:lnTo>
                  <a:pt x="0" y="169740"/>
                </a:lnTo>
                <a:cubicBezTo>
                  <a:pt x="1508" y="75551"/>
                  <a:pt x="78299" y="-12"/>
                  <a:pt x="172500" y="0"/>
                </a:cubicBezTo>
                <a:close/>
              </a:path>
            </a:pathLst>
          </a:custGeom>
          <a:solidFill>
            <a:schemeClr val="accent1"/>
          </a:solidFill>
          <a:ln w="5424" cap="flat">
            <a:noFill/>
            <a:miter/>
          </a:ln>
        </p:spPr>
        <p:txBody>
          <a:bodyPr vert="horz" wrap="square" lIns="0" tIns="0" rIns="0" bIns="0" rtlCol="0" anchor="ctr"/>
          <a:lstStyle/>
          <a:p>
            <a:pPr algn="l">
              <a:lnSpc>
                <a:spcPct val="110000"/>
              </a:lnSpc>
            </a:pPr>
            <a:endParaRPr kumimoji="1" lang="zh-CN" altLang="en-US"/>
          </a:p>
        </p:txBody>
      </p:sp>
      <p:pic>
        <p:nvPicPr>
          <p:cNvPr id="2" name="图片 1" descr="106c133935b60387713be74017df1c4"/>
          <p:cNvPicPr>
            <a:picLocks noChangeAspect="1"/>
          </p:cNvPicPr>
          <p:nvPr/>
        </p:nvPicPr>
        <p:blipFill>
          <a:blip r:embed="rId1"/>
          <a:stretch>
            <a:fillRect/>
          </a:stretch>
        </p:blipFill>
        <p:spPr>
          <a:xfrm>
            <a:off x="1343660" y="1125220"/>
            <a:ext cx="8918575" cy="5327015"/>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标题 1"/>
          <p:cNvSpPr txBox="1"/>
          <p:nvPr/>
        </p:nvSpPr>
        <p:spPr>
          <a:xfrm>
            <a:off x="695325" y="1052830"/>
            <a:ext cx="10476865" cy="935355"/>
          </a:xfrm>
          <a:prstGeom prst="rect">
            <a:avLst/>
          </a:prstGeom>
          <a:noFill/>
          <a:ln>
            <a:noFill/>
          </a:ln>
        </p:spPr>
        <p:txBody>
          <a:bodyPr vert="horz" wrap="square" lIns="0" tIns="0" rIns="0" bIns="0" rtlCol="0" anchor="t"/>
          <a:lstStyle/>
          <a:p>
            <a:pPr algn="l">
              <a:lnSpc>
                <a:spcPct val="150000"/>
              </a:lnSpc>
            </a:pPr>
            <a:r>
              <a:rPr kumimoji="1" lang="zh-CN" altLang="en-US"/>
              <a:t>我们用余弦相似度来衡量两个词向量是否相似，进而估计两个词的语义是否相近。</a:t>
            </a:r>
            <a:endParaRPr kumimoji="1" lang="zh-CN" altLang="en-US"/>
          </a:p>
          <a:p>
            <a:pPr algn="l">
              <a:lnSpc>
                <a:spcPct val="150000"/>
              </a:lnSpc>
            </a:pPr>
            <a:endParaRPr kumimoji="1" lang="zh-CN" altLang="en-US"/>
          </a:p>
          <a:p>
            <a:pPr algn="l">
              <a:lnSpc>
                <a:spcPct val="150000"/>
              </a:lnSpc>
            </a:pPr>
            <a:endParaRPr kumimoji="1" lang="zh-CN" altLang="en-US"/>
          </a:p>
          <a:p>
            <a:pPr algn="l">
              <a:lnSpc>
                <a:spcPct val="150000"/>
              </a:lnSpc>
            </a:pPr>
            <a:endParaRPr kumimoji="1" lang="zh-CN" altLang="en-US"/>
          </a:p>
          <a:p>
            <a:pPr algn="l">
              <a:lnSpc>
                <a:spcPct val="150000"/>
              </a:lnSpc>
            </a:pPr>
            <a:endParaRPr kumimoji="1" lang="zh-CN" altLang="en-US"/>
          </a:p>
          <a:p>
            <a:pPr algn="l">
              <a:lnSpc>
                <a:spcPct val="150000"/>
              </a:lnSpc>
            </a:pPr>
            <a:r>
              <a:rPr kumimoji="1" lang="zh-CN" altLang="en-US"/>
              <a:t>以单词</a:t>
            </a:r>
            <a:r>
              <a:rPr kumimoji="1" lang="en-US" altLang="zh-CN"/>
              <a:t> good </a:t>
            </a:r>
            <a:r>
              <a:rPr kumimoji="1" lang="zh-CN" altLang="en-US"/>
              <a:t>为例，计算与</a:t>
            </a:r>
            <a:r>
              <a:rPr kumimoji="1" lang="en-US" altLang="zh-CN"/>
              <a:t>good</a:t>
            </a:r>
            <a:r>
              <a:rPr kumimoji="1" lang="zh-CN" altLang="en-US"/>
              <a:t>相近的词向量，得到如下结果：</a:t>
            </a:r>
            <a:endParaRPr kumimoji="1" lang="zh-CN" altLang="en-US"/>
          </a:p>
          <a:p>
            <a:pPr algn="l">
              <a:lnSpc>
                <a:spcPct val="150000"/>
              </a:lnSpc>
            </a:pPr>
            <a:r>
              <a:rPr kumimoji="1" lang="zh-CN" altLang="en-US"/>
              <a:t>与</a:t>
            </a:r>
            <a:r>
              <a:rPr kumimoji="1" lang="en-US" altLang="zh-CN"/>
              <a:t> 'good' </a:t>
            </a:r>
            <a:r>
              <a:rPr kumimoji="1" lang="zh-CN" altLang="en-US"/>
              <a:t>相似的词</a:t>
            </a:r>
            <a:r>
              <a:rPr kumimoji="1" lang="en-US" altLang="zh-CN"/>
              <a:t>: [('great', 0.7741221189498901), ('decent', 0.7039100527763367), ('excelent', 0.6515962481498718), ('drawbacks', 0.6368919610977173), ('okay', 0.6313804984092712)]</a:t>
            </a:r>
            <a:endParaRPr kumimoji="1" lang="en-US" altLang="zh-CN"/>
          </a:p>
        </p:txBody>
      </p:sp>
      <p:sp>
        <p:nvSpPr>
          <p:cNvPr id="13" name="标题 1"/>
          <p:cNvSpPr txBox="1"/>
          <p:nvPr/>
        </p:nvSpPr>
        <p:spPr>
          <a:xfrm>
            <a:off x="773150" y="427667"/>
            <a:ext cx="10745749" cy="432000"/>
          </a:xfrm>
          <a:prstGeom prst="rect">
            <a:avLst/>
          </a:prstGeom>
          <a:noFill/>
          <a:ln>
            <a:noFill/>
          </a:ln>
        </p:spPr>
        <p:txBody>
          <a:bodyPr vert="horz" wrap="square" lIns="0" tIns="0" rIns="0" bIns="0" rtlCol="0" anchor="ctr"/>
          <a:lstStyle/>
          <a:p>
            <a:pPr algn="l">
              <a:lnSpc>
                <a:spcPct val="110000"/>
              </a:lnSpc>
            </a:pPr>
            <a:r>
              <a:rPr kumimoji="1" lang="zh-CN" sz="3200">
                <a:ln w="12700">
                  <a:noFill/>
                </a:ln>
                <a:solidFill>
                  <a:srgbClr val="262626">
                    <a:alpha val="100000"/>
                  </a:srgbClr>
                </a:solidFill>
                <a:latin typeface="微软雅黑" panose="020B0503020204020204" charset="-122"/>
                <a:ea typeface="微软雅黑" panose="020B0503020204020204" charset="-122"/>
                <a:cs typeface="微软雅黑" panose="020B0503020204020204" charset="-122"/>
              </a:rPr>
              <a:t>向量相似度计算</a:t>
            </a:r>
            <a:endParaRPr kumimoji="1" lang="zh-CN" sz="3200">
              <a:ln w="12700">
                <a:noFill/>
              </a:ln>
              <a:solidFill>
                <a:srgbClr val="262626">
                  <a:alpha val="100000"/>
                </a:srgbClr>
              </a:solidFill>
              <a:latin typeface="微软雅黑" panose="020B0503020204020204" charset="-122"/>
              <a:ea typeface="微软雅黑" panose="020B0503020204020204" charset="-122"/>
              <a:cs typeface="微软雅黑" panose="020B0503020204020204" charset="-122"/>
            </a:endParaRPr>
          </a:p>
        </p:txBody>
      </p:sp>
      <p:sp>
        <p:nvSpPr>
          <p:cNvPr id="14" name="标题 1"/>
          <p:cNvSpPr txBox="1"/>
          <p:nvPr/>
        </p:nvSpPr>
        <p:spPr>
          <a:xfrm>
            <a:off x="264152" y="277385"/>
            <a:ext cx="360000" cy="285696"/>
          </a:xfrm>
          <a:custGeom>
            <a:avLst/>
            <a:gdLst>
              <a:gd name="connsiteX0" fmla="*/ 431250 w 431250"/>
              <a:gd name="connsiteY0" fmla="*/ 0 h 342240"/>
              <a:gd name="connsiteX1" fmla="*/ 431250 w 431250"/>
              <a:gd name="connsiteY1" fmla="*/ 74003 h 342240"/>
              <a:gd name="connsiteX2" fmla="*/ 332839 w 431250"/>
              <a:gd name="connsiteY2" fmla="*/ 169740 h 342240"/>
              <a:gd name="connsiteX3" fmla="*/ 431250 w 431250"/>
              <a:gd name="connsiteY3" fmla="*/ 169740 h 342240"/>
              <a:gd name="connsiteX4" fmla="*/ 431250 w 431250"/>
              <a:gd name="connsiteY4" fmla="*/ 342240 h 342240"/>
              <a:gd name="connsiteX5" fmla="*/ 258750 w 431250"/>
              <a:gd name="connsiteY5" fmla="*/ 342240 h 342240"/>
              <a:gd name="connsiteX6" fmla="*/ 258750 w 431250"/>
              <a:gd name="connsiteY6" fmla="*/ 169740 h 342240"/>
              <a:gd name="connsiteX7" fmla="*/ 431250 w 431250"/>
              <a:gd name="connsiteY7" fmla="*/ 0 h 342240"/>
              <a:gd name="connsiteX8" fmla="*/ 172500 w 431250"/>
              <a:gd name="connsiteY8" fmla="*/ 0 h 342240"/>
              <a:gd name="connsiteX9" fmla="*/ 172500 w 431250"/>
              <a:gd name="connsiteY9" fmla="*/ 74003 h 342240"/>
              <a:gd name="connsiteX10" fmla="*/ 74089 w 431250"/>
              <a:gd name="connsiteY10" fmla="*/ 169740 h 342240"/>
              <a:gd name="connsiteX11" fmla="*/ 172500 w 431250"/>
              <a:gd name="connsiteY11" fmla="*/ 169740 h 342240"/>
              <a:gd name="connsiteX12" fmla="*/ 172500 w 431250"/>
              <a:gd name="connsiteY12" fmla="*/ 342240 h 342240"/>
              <a:gd name="connsiteX13" fmla="*/ 0 w 431250"/>
              <a:gd name="connsiteY13" fmla="*/ 342240 h 342240"/>
              <a:gd name="connsiteX14" fmla="*/ 0 w 431250"/>
              <a:gd name="connsiteY14" fmla="*/ 169740 h 342240"/>
              <a:gd name="connsiteX15" fmla="*/ 172500 w 431250"/>
              <a:gd name="connsiteY15" fmla="*/ 0 h 342240"/>
            </a:gdLst>
            <a:ahLst/>
            <a:cxnLst/>
            <a:rect l="l" t="t" r="r" b="b"/>
            <a:pathLst>
              <a:path w="431250" h="342240">
                <a:moveTo>
                  <a:pt x="431250" y="0"/>
                </a:moveTo>
                <a:lnTo>
                  <a:pt x="431250" y="74003"/>
                </a:lnTo>
                <a:cubicBezTo>
                  <a:pt x="377945" y="74028"/>
                  <a:pt x="334333" y="116456"/>
                  <a:pt x="332839" y="169740"/>
                </a:cubicBezTo>
                <a:lnTo>
                  <a:pt x="431250" y="169740"/>
                </a:lnTo>
                <a:lnTo>
                  <a:pt x="431250" y="342240"/>
                </a:lnTo>
                <a:lnTo>
                  <a:pt x="258750" y="342240"/>
                </a:lnTo>
                <a:lnTo>
                  <a:pt x="258750" y="169740"/>
                </a:lnTo>
                <a:cubicBezTo>
                  <a:pt x="260258" y="75551"/>
                  <a:pt x="337049" y="-12"/>
                  <a:pt x="431250" y="0"/>
                </a:cubicBezTo>
                <a:close/>
                <a:moveTo>
                  <a:pt x="172500" y="0"/>
                </a:moveTo>
                <a:lnTo>
                  <a:pt x="172500" y="74003"/>
                </a:lnTo>
                <a:cubicBezTo>
                  <a:pt x="119195" y="74028"/>
                  <a:pt x="75583" y="116456"/>
                  <a:pt x="74089" y="169740"/>
                </a:cubicBezTo>
                <a:lnTo>
                  <a:pt x="172500" y="169740"/>
                </a:lnTo>
                <a:lnTo>
                  <a:pt x="172500" y="342240"/>
                </a:lnTo>
                <a:lnTo>
                  <a:pt x="0" y="342240"/>
                </a:lnTo>
                <a:lnTo>
                  <a:pt x="0" y="169740"/>
                </a:lnTo>
                <a:cubicBezTo>
                  <a:pt x="1508" y="75551"/>
                  <a:pt x="78299" y="-12"/>
                  <a:pt x="172500" y="0"/>
                </a:cubicBezTo>
                <a:close/>
              </a:path>
            </a:pathLst>
          </a:custGeom>
          <a:solidFill>
            <a:schemeClr val="accent1"/>
          </a:solidFill>
          <a:ln w="5424" cap="flat">
            <a:noFill/>
            <a:miter/>
          </a:ln>
        </p:spPr>
        <p:txBody>
          <a:bodyPr vert="horz" wrap="square" lIns="0" tIns="0" rIns="0" bIns="0" rtlCol="0" anchor="ctr"/>
          <a:lstStyle/>
          <a:p>
            <a:pPr algn="l">
              <a:lnSpc>
                <a:spcPct val="110000"/>
              </a:lnSpc>
            </a:pPr>
            <a:endParaRPr kumimoji="1" lang="zh-CN" altLang="en-US"/>
          </a:p>
        </p:txBody>
      </p:sp>
      <p:pic>
        <p:nvPicPr>
          <p:cNvPr id="3" name="图片 2" descr="49381670ac58d17713e9fbadc460e03"/>
          <p:cNvPicPr>
            <a:picLocks noChangeAspect="1"/>
          </p:cNvPicPr>
          <p:nvPr/>
        </p:nvPicPr>
        <p:blipFill>
          <a:blip r:embed="rId1"/>
          <a:srcRect l="1947" t="19959" r="34250" b="55494"/>
          <a:stretch>
            <a:fillRect/>
          </a:stretch>
        </p:blipFill>
        <p:spPr>
          <a:xfrm>
            <a:off x="695325" y="1557020"/>
            <a:ext cx="5633720" cy="1327150"/>
          </a:xfrm>
          <a:prstGeom prst="rect">
            <a:avLst/>
          </a:prstGeom>
        </p:spPr>
      </p:pic>
      <p:pic>
        <p:nvPicPr>
          <p:cNvPr id="2" name="图片 1"/>
          <p:cNvPicPr>
            <a:picLocks noChangeAspect="1"/>
          </p:cNvPicPr>
          <p:nvPr/>
        </p:nvPicPr>
        <p:blipFill>
          <a:blip r:embed="rId2"/>
          <a:stretch>
            <a:fillRect/>
          </a:stretch>
        </p:blipFill>
        <p:spPr>
          <a:xfrm>
            <a:off x="624205" y="4509135"/>
            <a:ext cx="2895600" cy="1752600"/>
          </a:xfrm>
          <a:prstGeom prst="rect">
            <a:avLst/>
          </a:prstGeom>
        </p:spPr>
      </p:pic>
      <p:pic>
        <p:nvPicPr>
          <p:cNvPr id="4" name="图片 3"/>
          <p:cNvPicPr>
            <a:picLocks noChangeAspect="1"/>
          </p:cNvPicPr>
          <p:nvPr/>
        </p:nvPicPr>
        <p:blipFill>
          <a:blip r:embed="rId3"/>
          <a:stretch>
            <a:fillRect/>
          </a:stretch>
        </p:blipFill>
        <p:spPr>
          <a:xfrm>
            <a:off x="3648075" y="4499610"/>
            <a:ext cx="2967990" cy="1762125"/>
          </a:xfrm>
          <a:prstGeom prst="rect">
            <a:avLst/>
          </a:prstGeom>
        </p:spPr>
      </p:pic>
      <p:pic>
        <p:nvPicPr>
          <p:cNvPr id="5" name="图片 4"/>
          <p:cNvPicPr>
            <a:picLocks noChangeAspect="1"/>
          </p:cNvPicPr>
          <p:nvPr/>
        </p:nvPicPr>
        <p:blipFill>
          <a:blip r:embed="rId4"/>
          <a:stretch>
            <a:fillRect/>
          </a:stretch>
        </p:blipFill>
        <p:spPr>
          <a:xfrm>
            <a:off x="6888480" y="4499610"/>
            <a:ext cx="3966845" cy="1769745"/>
          </a:xfrm>
          <a:prstGeom prst="rect">
            <a:avLst/>
          </a:prstGeom>
        </p:spPr>
      </p:pic>
    </p:spTree>
  </p:cSld>
  <p:clrMapOvr>
    <a:masterClrMapping/>
  </p:clrMapOvr>
</p:sld>
</file>

<file path=ppt/theme/theme1.xml><?xml version="1.0" encoding="utf-8"?>
<a:theme xmlns:a="http://schemas.openxmlformats.org/drawingml/2006/main" name="Office 主题​​">
  <a:themeElements>
    <a:clrScheme name="Office">
      <a:dk1>
        <a:srgbClr val="000000"/>
      </a:dk1>
      <a:lt1>
        <a:srgbClr val="FFFFFF"/>
      </a:lt1>
      <a:dk2>
        <a:srgbClr val="44546A"/>
      </a:dk2>
      <a:lt2>
        <a:srgbClr val="E7E6E6"/>
      </a:lt2>
      <a:accent1>
        <a:srgbClr val="0F31BE"/>
      </a:accent1>
      <a:accent2>
        <a:srgbClr val="3F62ED"/>
      </a:accent2>
      <a:accent3>
        <a:srgbClr val="3358EE"/>
      </a:accent3>
      <a:accent4>
        <a:srgbClr val="5573F1"/>
      </a:accent4>
      <a:accent5>
        <a:srgbClr val="0B248E"/>
      </a:accent5>
      <a:accent6>
        <a:srgbClr val="07185F"/>
      </a:accent6>
      <a:hlink>
        <a:srgbClr val="00B0F0"/>
      </a:hlink>
      <a:folHlink>
        <a:srgbClr val="0070C0"/>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10.xml><?xml version="1.0" encoding="utf-8"?>
<a:theme xmlns:a="http://schemas.openxmlformats.org/drawingml/2006/main" name="8_Office 主题​​">
  <a:themeElements>
    <a:clrScheme name="Office">
      <a:dk1>
        <a:srgbClr val="000000"/>
      </a:dk1>
      <a:lt1>
        <a:srgbClr val="FFFFFF"/>
      </a:lt1>
      <a:dk2>
        <a:srgbClr val="44546A"/>
      </a:dk2>
      <a:lt2>
        <a:srgbClr val="E7E6E6"/>
      </a:lt2>
      <a:accent1>
        <a:srgbClr val="0F31BE"/>
      </a:accent1>
      <a:accent2>
        <a:srgbClr val="3F62ED"/>
      </a:accent2>
      <a:accent3>
        <a:srgbClr val="3358EE"/>
      </a:accent3>
      <a:accent4>
        <a:srgbClr val="5573F1"/>
      </a:accent4>
      <a:accent5>
        <a:srgbClr val="0B248E"/>
      </a:accent5>
      <a:accent6>
        <a:srgbClr val="07185F"/>
      </a:accent6>
      <a:hlink>
        <a:srgbClr val="00B0F0"/>
      </a:hlink>
      <a:folHlink>
        <a:srgbClr val="0070C0"/>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Office 主题​​">
  <a:themeElements>
    <a:clrScheme name="Office">
      <a:dk1>
        <a:srgbClr val="000000"/>
      </a:dk1>
      <a:lt1>
        <a:srgbClr val="FFFFFF"/>
      </a:lt1>
      <a:dk2>
        <a:srgbClr val="44546A"/>
      </a:dk2>
      <a:lt2>
        <a:srgbClr val="E7E6E6"/>
      </a:lt2>
      <a:accent1>
        <a:srgbClr val="0F31BE"/>
      </a:accent1>
      <a:accent2>
        <a:srgbClr val="3F62ED"/>
      </a:accent2>
      <a:accent3>
        <a:srgbClr val="3358EE"/>
      </a:accent3>
      <a:accent4>
        <a:srgbClr val="5573F1"/>
      </a:accent4>
      <a:accent5>
        <a:srgbClr val="0B248E"/>
      </a:accent5>
      <a:accent6>
        <a:srgbClr val="07185F"/>
      </a:accent6>
      <a:hlink>
        <a:srgbClr val="00B0F0"/>
      </a:hlink>
      <a:folHlink>
        <a:srgbClr val="0070C0"/>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2_Office 主题​​">
  <a:themeElements>
    <a:clrScheme name="Office">
      <a:dk1>
        <a:srgbClr val="000000"/>
      </a:dk1>
      <a:lt1>
        <a:srgbClr val="FFFFFF"/>
      </a:lt1>
      <a:dk2>
        <a:srgbClr val="44546A"/>
      </a:dk2>
      <a:lt2>
        <a:srgbClr val="E7E6E6"/>
      </a:lt2>
      <a:accent1>
        <a:srgbClr val="0F31BE"/>
      </a:accent1>
      <a:accent2>
        <a:srgbClr val="3F62ED"/>
      </a:accent2>
      <a:accent3>
        <a:srgbClr val="3358EE"/>
      </a:accent3>
      <a:accent4>
        <a:srgbClr val="5573F1"/>
      </a:accent4>
      <a:accent5>
        <a:srgbClr val="0B248E"/>
      </a:accent5>
      <a:accent6>
        <a:srgbClr val="07185F"/>
      </a:accent6>
      <a:hlink>
        <a:srgbClr val="00B0F0"/>
      </a:hlink>
      <a:folHlink>
        <a:srgbClr val="0070C0"/>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3_Office 主题​​">
  <a:themeElements>
    <a:clrScheme name="Office">
      <a:dk1>
        <a:srgbClr val="000000"/>
      </a:dk1>
      <a:lt1>
        <a:srgbClr val="FFFFFF"/>
      </a:lt1>
      <a:dk2>
        <a:srgbClr val="44546A"/>
      </a:dk2>
      <a:lt2>
        <a:srgbClr val="E7E6E6"/>
      </a:lt2>
      <a:accent1>
        <a:srgbClr val="0F31BE"/>
      </a:accent1>
      <a:accent2>
        <a:srgbClr val="3F62ED"/>
      </a:accent2>
      <a:accent3>
        <a:srgbClr val="3358EE"/>
      </a:accent3>
      <a:accent4>
        <a:srgbClr val="5573F1"/>
      </a:accent4>
      <a:accent5>
        <a:srgbClr val="0B248E"/>
      </a:accent5>
      <a:accent6>
        <a:srgbClr val="07185F"/>
      </a:accent6>
      <a:hlink>
        <a:srgbClr val="00B0F0"/>
      </a:hlink>
      <a:folHlink>
        <a:srgbClr val="0070C0"/>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5.xml><?xml version="1.0" encoding="utf-8"?>
<a:theme xmlns:a="http://schemas.openxmlformats.org/drawingml/2006/main" name="5_Office 主题​​">
  <a:themeElements>
    <a:clrScheme name="Office">
      <a:dk1>
        <a:srgbClr val="000000"/>
      </a:dk1>
      <a:lt1>
        <a:srgbClr val="FFFFFF"/>
      </a:lt1>
      <a:dk2>
        <a:srgbClr val="44546A"/>
      </a:dk2>
      <a:lt2>
        <a:srgbClr val="E7E6E6"/>
      </a:lt2>
      <a:accent1>
        <a:srgbClr val="0F31BE"/>
      </a:accent1>
      <a:accent2>
        <a:srgbClr val="3F62ED"/>
      </a:accent2>
      <a:accent3>
        <a:srgbClr val="3358EE"/>
      </a:accent3>
      <a:accent4>
        <a:srgbClr val="5573F1"/>
      </a:accent4>
      <a:accent5>
        <a:srgbClr val="0B248E"/>
      </a:accent5>
      <a:accent6>
        <a:srgbClr val="07185F"/>
      </a:accent6>
      <a:hlink>
        <a:srgbClr val="00B0F0"/>
      </a:hlink>
      <a:folHlink>
        <a:srgbClr val="0070C0"/>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6.xml><?xml version="1.0" encoding="utf-8"?>
<a:theme xmlns:a="http://schemas.openxmlformats.org/drawingml/2006/main" name="4_Office 主题​​">
  <a:themeElements>
    <a:clrScheme name="Office">
      <a:dk1>
        <a:srgbClr val="000000"/>
      </a:dk1>
      <a:lt1>
        <a:srgbClr val="FFFFFF"/>
      </a:lt1>
      <a:dk2>
        <a:srgbClr val="44546A"/>
      </a:dk2>
      <a:lt2>
        <a:srgbClr val="E7E6E6"/>
      </a:lt2>
      <a:accent1>
        <a:srgbClr val="0F31BE"/>
      </a:accent1>
      <a:accent2>
        <a:srgbClr val="3F62ED"/>
      </a:accent2>
      <a:accent3>
        <a:srgbClr val="3358EE"/>
      </a:accent3>
      <a:accent4>
        <a:srgbClr val="5573F1"/>
      </a:accent4>
      <a:accent5>
        <a:srgbClr val="0B248E"/>
      </a:accent5>
      <a:accent6>
        <a:srgbClr val="07185F"/>
      </a:accent6>
      <a:hlink>
        <a:srgbClr val="00B0F0"/>
      </a:hlink>
      <a:folHlink>
        <a:srgbClr val="0070C0"/>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7.xml><?xml version="1.0" encoding="utf-8"?>
<a:theme xmlns:a="http://schemas.openxmlformats.org/drawingml/2006/main" name="7_Office 主题​​">
  <a:themeElements>
    <a:clrScheme name="Office">
      <a:dk1>
        <a:srgbClr val="000000"/>
      </a:dk1>
      <a:lt1>
        <a:srgbClr val="FFFFFF"/>
      </a:lt1>
      <a:dk2>
        <a:srgbClr val="44546A"/>
      </a:dk2>
      <a:lt2>
        <a:srgbClr val="E7E6E6"/>
      </a:lt2>
      <a:accent1>
        <a:srgbClr val="0F31BE"/>
      </a:accent1>
      <a:accent2>
        <a:srgbClr val="3F62ED"/>
      </a:accent2>
      <a:accent3>
        <a:srgbClr val="3358EE"/>
      </a:accent3>
      <a:accent4>
        <a:srgbClr val="5573F1"/>
      </a:accent4>
      <a:accent5>
        <a:srgbClr val="0B248E"/>
      </a:accent5>
      <a:accent6>
        <a:srgbClr val="07185F"/>
      </a:accent6>
      <a:hlink>
        <a:srgbClr val="00B0F0"/>
      </a:hlink>
      <a:folHlink>
        <a:srgbClr val="0070C0"/>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8.xml><?xml version="1.0" encoding="utf-8"?>
<a:theme xmlns:a="http://schemas.openxmlformats.org/drawingml/2006/main" name="6_Office 主题​​">
  <a:themeElements>
    <a:clrScheme name="Office">
      <a:dk1>
        <a:srgbClr val="000000"/>
      </a:dk1>
      <a:lt1>
        <a:srgbClr val="FFFFFF"/>
      </a:lt1>
      <a:dk2>
        <a:srgbClr val="44546A"/>
      </a:dk2>
      <a:lt2>
        <a:srgbClr val="E7E6E6"/>
      </a:lt2>
      <a:accent1>
        <a:srgbClr val="0F31BE"/>
      </a:accent1>
      <a:accent2>
        <a:srgbClr val="3F62ED"/>
      </a:accent2>
      <a:accent3>
        <a:srgbClr val="3358EE"/>
      </a:accent3>
      <a:accent4>
        <a:srgbClr val="5573F1"/>
      </a:accent4>
      <a:accent5>
        <a:srgbClr val="0B248E"/>
      </a:accent5>
      <a:accent6>
        <a:srgbClr val="07185F"/>
      </a:accent6>
      <a:hlink>
        <a:srgbClr val="00B0F0"/>
      </a:hlink>
      <a:folHlink>
        <a:srgbClr val="0070C0"/>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9.xml><?xml version="1.0" encoding="utf-8"?>
<a:theme xmlns:a="http://schemas.openxmlformats.org/drawingml/2006/main" name="10_Office 主题​​">
  <a:themeElements>
    <a:clrScheme name="Office">
      <a:dk1>
        <a:srgbClr val="000000"/>
      </a:dk1>
      <a:lt1>
        <a:srgbClr val="FFFFFF"/>
      </a:lt1>
      <a:dk2>
        <a:srgbClr val="44546A"/>
      </a:dk2>
      <a:lt2>
        <a:srgbClr val="E7E6E6"/>
      </a:lt2>
      <a:accent1>
        <a:srgbClr val="0F31BE"/>
      </a:accent1>
      <a:accent2>
        <a:srgbClr val="3F62ED"/>
      </a:accent2>
      <a:accent3>
        <a:srgbClr val="3358EE"/>
      </a:accent3>
      <a:accent4>
        <a:srgbClr val="5573F1"/>
      </a:accent4>
      <a:accent5>
        <a:srgbClr val="0B248E"/>
      </a:accent5>
      <a:accent6>
        <a:srgbClr val="07185F"/>
      </a:accent6>
      <a:hlink>
        <a:srgbClr val="00B0F0"/>
      </a:hlink>
      <a:folHlink>
        <a:srgbClr val="0070C0"/>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2072</Words>
  <Application>WPS 演示</Application>
  <PresentationFormat/>
  <Paragraphs>104</Paragraphs>
  <Slides>13</Slides>
  <Notes>0</Notes>
  <HiddenSlides>0</HiddenSlides>
  <MMClips>0</MMClips>
  <ScaleCrop>false</ScaleCrop>
  <HeadingPairs>
    <vt:vector size="6" baseType="variant">
      <vt:variant>
        <vt:lpstr>已用的字体</vt:lpstr>
      </vt:variant>
      <vt:variant>
        <vt:i4>9</vt:i4>
      </vt:variant>
      <vt:variant>
        <vt:lpstr>主题</vt:lpstr>
      </vt:variant>
      <vt:variant>
        <vt:i4>10</vt:i4>
      </vt:variant>
      <vt:variant>
        <vt:lpstr>幻灯片标题</vt:lpstr>
      </vt:variant>
      <vt:variant>
        <vt:i4>13</vt:i4>
      </vt:variant>
    </vt:vector>
  </HeadingPairs>
  <TitlesOfParts>
    <vt:vector size="32" baseType="lpstr">
      <vt:lpstr>Arial</vt:lpstr>
      <vt:lpstr>宋体</vt:lpstr>
      <vt:lpstr>Wingdings</vt:lpstr>
      <vt:lpstr>Source Han Sans CN Bold</vt:lpstr>
      <vt:lpstr>Source Han Sans</vt:lpstr>
      <vt:lpstr>微软雅黑</vt:lpstr>
      <vt:lpstr>等线</vt:lpstr>
      <vt:lpstr>Arial Unicode MS</vt:lpstr>
      <vt:lpstr>Calibri</vt:lpstr>
      <vt:lpstr>Office 主题​​</vt:lpstr>
      <vt:lpstr>1_Office 主题​​</vt:lpstr>
      <vt:lpstr>2_Office 主题​​</vt:lpstr>
      <vt:lpstr>3_Office 主题​​</vt:lpstr>
      <vt:lpstr>5_Office 主题​​</vt:lpstr>
      <vt:lpstr>4_Office 主题​​</vt:lpstr>
      <vt:lpstr>7_Office 主题​​</vt:lpstr>
      <vt:lpstr>6_Office 主题​​</vt:lpstr>
      <vt:lpstr>10_Office 主题​​</vt:lpstr>
      <vt:lpstr>8_Office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BR~王朝</cp:lastModifiedBy>
  <cp:revision>16</cp:revision>
  <dcterms:created xsi:type="dcterms:W3CDTF">2025-03-24T16:31:00Z</dcterms:created>
  <dcterms:modified xsi:type="dcterms:W3CDTF">2025-11-25T13:35:13Z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9EC8895EB5B1403A974CF99B363F1E95_12</vt:lpwstr>
  </property>
  <property fmtid="{D5CDD505-2E9C-101B-9397-08002B2CF9AE}" pid="3" name="KSOProductBuildVer">
    <vt:lpwstr>2052-12.1.0.23542</vt:lpwstr>
  </property>
</Properties>
</file>